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319" r:id="rId4"/>
    <p:sldId id="320" r:id="rId5"/>
    <p:sldId id="321" r:id="rId6"/>
    <p:sldId id="324" r:id="rId7"/>
    <p:sldId id="322" r:id="rId8"/>
    <p:sldId id="323" r:id="rId9"/>
    <p:sldId id="326" r:id="rId10"/>
    <p:sldId id="327" r:id="rId11"/>
    <p:sldId id="328" r:id="rId12"/>
    <p:sldId id="329" r:id="rId13"/>
    <p:sldId id="341" r:id="rId14"/>
    <p:sldId id="332" r:id="rId15"/>
    <p:sldId id="330" r:id="rId16"/>
    <p:sldId id="331" r:id="rId17"/>
    <p:sldId id="333" r:id="rId18"/>
    <p:sldId id="334" r:id="rId19"/>
    <p:sldId id="335" r:id="rId20"/>
    <p:sldId id="339" r:id="rId21"/>
    <p:sldId id="336" r:id="rId22"/>
    <p:sldId id="337" r:id="rId23"/>
    <p:sldId id="340" r:id="rId24"/>
    <p:sldId id="338" r:id="rId25"/>
    <p:sldId id="296" r:id="rId26"/>
    <p:sldId id="258" r:id="rId27"/>
    <p:sldId id="297" r:id="rId28"/>
    <p:sldId id="298" r:id="rId29"/>
    <p:sldId id="299" r:id="rId30"/>
    <p:sldId id="300" r:id="rId31"/>
    <p:sldId id="260" r:id="rId32"/>
    <p:sldId id="261" r:id="rId33"/>
    <p:sldId id="301" r:id="rId34"/>
    <p:sldId id="265" r:id="rId35"/>
    <p:sldId id="268" r:id="rId36"/>
    <p:sldId id="266" r:id="rId37"/>
    <p:sldId id="269" r:id="rId38"/>
    <p:sldId id="262" r:id="rId39"/>
    <p:sldId id="267" r:id="rId40"/>
    <p:sldId id="274" r:id="rId41"/>
    <p:sldId id="273" r:id="rId42"/>
    <p:sldId id="271" r:id="rId43"/>
    <p:sldId id="275" r:id="rId44"/>
    <p:sldId id="276" r:id="rId45"/>
    <p:sldId id="309" r:id="rId46"/>
    <p:sldId id="318" r:id="rId47"/>
    <p:sldId id="310" r:id="rId48"/>
    <p:sldId id="311" r:id="rId49"/>
    <p:sldId id="312" r:id="rId50"/>
    <p:sldId id="313" r:id="rId51"/>
    <p:sldId id="314" r:id="rId52"/>
    <p:sldId id="315" r:id="rId53"/>
    <p:sldId id="277" r:id="rId54"/>
    <p:sldId id="278" r:id="rId55"/>
    <p:sldId id="302" r:id="rId56"/>
    <p:sldId id="303" r:id="rId57"/>
    <p:sldId id="304" r:id="rId58"/>
    <p:sldId id="305" r:id="rId59"/>
    <p:sldId id="306" r:id="rId60"/>
    <p:sldId id="307" r:id="rId61"/>
    <p:sldId id="279" r:id="rId62"/>
    <p:sldId id="280" r:id="rId63"/>
    <p:sldId id="281" r:id="rId64"/>
    <p:sldId id="282" r:id="rId65"/>
    <p:sldId id="284" r:id="rId66"/>
    <p:sldId id="283" r:id="rId67"/>
    <p:sldId id="285" r:id="rId68"/>
    <p:sldId id="291" r:id="rId69"/>
    <p:sldId id="294" r:id="rId70"/>
    <p:sldId id="295" r:id="rId71"/>
    <p:sldId id="286" r:id="rId72"/>
    <p:sldId id="287" r:id="rId73"/>
    <p:sldId id="288" r:id="rId74"/>
    <p:sldId id="342" r:id="rId7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8" Type="http://schemas.openxmlformats.org/officeDocument/2006/relationships/tableStyles" Target="tableStyles.xml"/><Relationship Id="rId77" Type="http://schemas.openxmlformats.org/officeDocument/2006/relationships/viewProps" Target="viewProps.xml"/><Relationship Id="rId76" Type="http://schemas.openxmlformats.org/officeDocument/2006/relationships/presProps" Target="presProps.xml"/><Relationship Id="rId75" Type="http://schemas.openxmlformats.org/officeDocument/2006/relationships/slide" Target="slides/slide73.xml"/><Relationship Id="rId74" Type="http://schemas.openxmlformats.org/officeDocument/2006/relationships/slide" Target="slides/slide72.xml"/><Relationship Id="rId73" Type="http://schemas.openxmlformats.org/officeDocument/2006/relationships/slide" Target="slides/slide71.xml"/><Relationship Id="rId72" Type="http://schemas.openxmlformats.org/officeDocument/2006/relationships/slide" Target="slides/slide70.xml"/><Relationship Id="rId71" Type="http://schemas.openxmlformats.org/officeDocument/2006/relationships/slide" Target="slides/slide69.xml"/><Relationship Id="rId70" Type="http://schemas.openxmlformats.org/officeDocument/2006/relationships/slide" Target="slides/slide68.xml"/><Relationship Id="rId7" Type="http://schemas.openxmlformats.org/officeDocument/2006/relationships/slide" Target="slides/slide5.xml"/><Relationship Id="rId69" Type="http://schemas.openxmlformats.org/officeDocument/2006/relationships/slide" Target="slides/slide67.xml"/><Relationship Id="rId68" Type="http://schemas.openxmlformats.org/officeDocument/2006/relationships/slide" Target="slides/slide66.xml"/><Relationship Id="rId67" Type="http://schemas.openxmlformats.org/officeDocument/2006/relationships/slide" Target="slides/slide65.xml"/><Relationship Id="rId66" Type="http://schemas.openxmlformats.org/officeDocument/2006/relationships/slide" Target="slides/slide64.xml"/><Relationship Id="rId65" Type="http://schemas.openxmlformats.org/officeDocument/2006/relationships/slide" Target="slides/slide63.xml"/><Relationship Id="rId64" Type="http://schemas.openxmlformats.org/officeDocument/2006/relationships/slide" Target="slides/slide62.xml"/><Relationship Id="rId63" Type="http://schemas.openxmlformats.org/officeDocument/2006/relationships/slide" Target="slides/slide61.xml"/><Relationship Id="rId62" Type="http://schemas.openxmlformats.org/officeDocument/2006/relationships/slide" Target="slides/slide60.xml"/><Relationship Id="rId61" Type="http://schemas.openxmlformats.org/officeDocument/2006/relationships/slide" Target="slides/slide59.xml"/><Relationship Id="rId60" Type="http://schemas.openxmlformats.org/officeDocument/2006/relationships/slide" Target="slides/slide58.xml"/><Relationship Id="rId6" Type="http://schemas.openxmlformats.org/officeDocument/2006/relationships/slide" Target="slides/slide4.xml"/><Relationship Id="rId59" Type="http://schemas.openxmlformats.org/officeDocument/2006/relationships/slide" Target="slides/slide57.xml"/><Relationship Id="rId58" Type="http://schemas.openxmlformats.org/officeDocument/2006/relationships/slide" Target="slides/slide56.xml"/><Relationship Id="rId57" Type="http://schemas.openxmlformats.org/officeDocument/2006/relationships/slide" Target="slides/slide55.xml"/><Relationship Id="rId56" Type="http://schemas.openxmlformats.org/officeDocument/2006/relationships/slide" Target="slides/slide54.xml"/><Relationship Id="rId55" Type="http://schemas.openxmlformats.org/officeDocument/2006/relationships/slide" Target="slides/slide53.xml"/><Relationship Id="rId54" Type="http://schemas.openxmlformats.org/officeDocument/2006/relationships/slide" Target="slides/slide52.xml"/><Relationship Id="rId53" Type="http://schemas.openxmlformats.org/officeDocument/2006/relationships/slide" Target="slides/slide5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5CA1-80DA-44A2-A4E6-647A905DA61B}" type="datetimeFigureOut">
              <a:rPr lang="en-US" smtClean="0"/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ABD2-E33F-4503-AA09-D84F6E76EDA9}" type="slidenum">
              <a:rPr lang="sr-Cyrl-RS" smtClean="0"/>
            </a:fld>
            <a:endParaRPr lang="sr-Cyrl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5CA1-80DA-44A2-A4E6-647A905DA61B}" type="datetimeFigureOut">
              <a:rPr lang="en-US" smtClean="0"/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ABD2-E33F-4503-AA09-D84F6E76EDA9}" type="slidenum">
              <a:rPr lang="sr-Cyrl-RS" smtClean="0"/>
            </a:fld>
            <a:endParaRPr lang="sr-Cyrl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5CA1-80DA-44A2-A4E6-647A905DA61B}" type="datetimeFigureOut">
              <a:rPr lang="en-US" smtClean="0"/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ABD2-E33F-4503-AA09-D84F6E76EDA9}" type="slidenum">
              <a:rPr lang="sr-Cyrl-RS" smtClean="0"/>
            </a:fld>
            <a:endParaRPr lang="sr-Cyrl-R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5CA1-80DA-44A2-A4E6-647A905DA61B}" type="datetimeFigureOut">
              <a:rPr lang="en-US" smtClean="0"/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ABD2-E33F-4503-AA09-D84F6E76EDA9}" type="slidenum">
              <a:rPr lang="sr-Cyrl-RS" smtClean="0"/>
            </a:fld>
            <a:endParaRPr lang="sr-Cyrl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5CA1-80DA-44A2-A4E6-647A905DA61B}" type="datetimeFigureOut">
              <a:rPr lang="en-US" smtClean="0"/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ABD2-E33F-4503-AA09-D84F6E76EDA9}" type="slidenum">
              <a:rPr lang="sr-Cyrl-RS" smtClean="0"/>
            </a:fld>
            <a:endParaRPr lang="sr-Cyrl-R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5CA1-80DA-44A2-A4E6-647A905DA61B}" type="datetimeFigureOut">
              <a:rPr lang="en-US" smtClean="0"/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ABD2-E33F-4503-AA09-D84F6E76EDA9}" type="slidenum">
              <a:rPr lang="sr-Cyrl-RS" smtClean="0"/>
            </a:fld>
            <a:endParaRPr lang="sr-Cyrl-R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5CA1-80DA-44A2-A4E6-647A905DA61B}" type="datetimeFigureOut">
              <a:rPr lang="en-US" smtClean="0"/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ABD2-E33F-4503-AA09-D84F6E76EDA9}" type="slidenum">
              <a:rPr lang="sr-Cyrl-RS" smtClean="0"/>
            </a:fld>
            <a:endParaRPr lang="sr-Cyrl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5CA1-80DA-44A2-A4E6-647A905DA61B}" type="datetimeFigureOut">
              <a:rPr lang="en-US" smtClean="0"/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ABD2-E33F-4503-AA09-D84F6E76EDA9}" type="slidenum">
              <a:rPr lang="sr-Cyrl-RS" smtClean="0"/>
            </a:fld>
            <a:endParaRPr lang="sr-Cyrl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5CA1-80DA-44A2-A4E6-647A905DA61B}" type="datetimeFigureOut">
              <a:rPr lang="en-US" smtClean="0"/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ABD2-E33F-4503-AA09-D84F6E76EDA9}" type="slidenum">
              <a:rPr lang="sr-Cyrl-RS" smtClean="0"/>
            </a:fld>
            <a:endParaRPr lang="sr-Cyrl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5CA1-80DA-44A2-A4E6-647A905DA61B}" type="datetimeFigureOut">
              <a:rPr lang="en-US" smtClean="0"/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ABD2-E33F-4503-AA09-D84F6E76EDA9}" type="slidenum">
              <a:rPr lang="sr-Cyrl-RS" smtClean="0"/>
            </a:fld>
            <a:endParaRPr lang="sr-Cyrl-R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5CA1-80DA-44A2-A4E6-647A905DA61B}" type="datetimeFigureOut">
              <a:rPr lang="en-US" smtClean="0"/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ABD2-E33F-4503-AA09-D84F6E76EDA9}" type="slidenum">
              <a:rPr lang="sr-Cyrl-RS" smtClean="0"/>
            </a:fld>
            <a:endParaRPr lang="sr-Cyrl-R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55CA1-80DA-44A2-A4E6-647A905DA61B}" type="datetimeFigureOut">
              <a:rPr lang="en-US" smtClean="0"/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6ABD2-E33F-4503-AA09-D84F6E76EDA9}" type="slidenum">
              <a:rPr lang="sr-Cyrl-RS" smtClean="0"/>
            </a:fld>
            <a:endParaRPr lang="sr-Cyrl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2143116"/>
            <a:ext cx="7772400" cy="1470025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 AND LABORATORY INTERPRETATIONS OF BIOCHEMICAL PARAMETERS</a:t>
            </a:r>
            <a:endParaRPr lang="sr-Cyrl-R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0100" y="3786190"/>
            <a:ext cx="6915176" cy="1752600"/>
          </a:xfrm>
        </p:spPr>
        <p:txBody>
          <a:bodyPr>
            <a:normAutofit/>
          </a:bodyPr>
          <a:lstStyle/>
          <a:p>
            <a:r>
              <a:rPr lang="sr-Latn-R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 Marijana Stanojević Pirković</a:t>
            </a:r>
            <a:endParaRPr lang="sr-Cyrl-R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auses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hypog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ycemia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285860"/>
            <a:ext cx="8443914" cy="4525963"/>
          </a:xfrm>
        </p:spPr>
        <p:txBody>
          <a:bodyPr>
            <a:no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Decrease hepatic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ucose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uction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requires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ys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more than 80%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iver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ciencies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f: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growth hormone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ucocorticoi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thyroi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hormone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glucagon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sr-Latn-RS" sz="2400" dirty="0" smtClean="0">
                <a:latin typeface="Times New Roman" panose="02020603050405020304"/>
                <a:cs typeface="Times New Roman" panose="02020603050405020304"/>
              </a:rPr>
              <a:t>→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may also produced hypoglicemia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Postprandial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ypoglycemia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525963"/>
          </a:xfrm>
        </p:spPr>
        <p:txBody>
          <a:bodyPr>
            <a:normAutofit/>
          </a:bodyPr>
          <a:lstStyle/>
          <a:p>
            <a:r>
              <a:rPr lang="sr-Latn-R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rugs 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antibo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ies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the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receptor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inborn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errors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(e.g.,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ructose-1,6-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iphosphatase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deficien.)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reactive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hypoglycemia (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unctional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hypoglycemia)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RS" sz="2400" dirty="0" smtClean="0">
                <a:latin typeface="Times New Roman" panose="02020603050405020304"/>
                <a:cs typeface="Times New Roman" panose="02020603050405020304"/>
              </a:rPr>
              <a:t>→ </a:t>
            </a:r>
            <a:r>
              <a:rPr lang="it-IT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it-IT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uce hypog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it-IT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ycemia in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postpran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it-IT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it-IT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it-IT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it-IT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it-IT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  <a:endParaRPr lang="sr-Cyrl-R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Hypoglicemia- laboratory tests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fasting glucose </a:t>
            </a:r>
            <a:endParaRPr lang="sr-Latn-RS" sz="28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HbA1c</a:t>
            </a:r>
            <a:endParaRPr lang="sr-Latn-RS" sz="28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fasting insulin </a:t>
            </a:r>
            <a:endParaRPr lang="sr-Latn-RS" sz="28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C-peptide</a:t>
            </a:r>
            <a:endParaRPr lang="sr-Cyrl-RS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iabetes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mellitus</a:t>
            </a:r>
            <a:endParaRPr lang="sr-Cyrl-R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00174"/>
            <a:ext cx="9286876" cy="4525963"/>
          </a:xfrm>
        </p:spPr>
        <p:txBody>
          <a:bodyPr>
            <a:normAutofit/>
          </a:bodyPr>
          <a:lstStyle/>
          <a:p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Diabetes mellitus </a:t>
            </a:r>
            <a:endParaRPr lang="sr-Latn-RS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is a heterogenous group of multifactorial  syndromes      </a:t>
            </a:r>
            <a:endParaRPr lang="sr-Latn-RS" sz="26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characterized by 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elevated blood glucose concentrations</a:t>
            </a:r>
            <a:endParaRPr lang="sr-Latn-RS" sz="28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caused by relative or absolute deficiency in the   </a:t>
            </a:r>
            <a:endParaRPr lang="sr-Latn-RS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insulin</a:t>
            </a:r>
            <a:endParaRPr lang="sr-Latn-RS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/>
              <a:t>   -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hyperglycemia is the main sign of this disease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!!!!</a:t>
            </a:r>
            <a:endParaRPr lang="sr-Cyrl-RS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fr-FR" sz="3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Classi</a:t>
            </a:r>
            <a:r>
              <a:rPr lang="sr-Latn-R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</a:t>
            </a:r>
            <a:r>
              <a:rPr lang="fr-FR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cation o</a:t>
            </a:r>
            <a:r>
              <a:rPr lang="sr-Latn-R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fr-FR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fr-FR" sz="3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iabetes</a:t>
            </a:r>
            <a:r>
              <a:rPr lang="fr-FR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fr-FR" sz="3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ellitus</a:t>
            </a:r>
            <a:br>
              <a:rPr lang="fr-FR" b="1" dirty="0" smtClean="0"/>
            </a:b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5143512"/>
          </a:xfrm>
        </p:spPr>
        <p:txBody>
          <a:bodyPr>
            <a:normAutofit fontScale="77500" lnSpcReduction="20000"/>
          </a:bodyPr>
          <a:lstStyle/>
          <a:p>
            <a:r>
              <a:rPr lang="sr-Latn-RS" sz="37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3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iabetes</a:t>
            </a:r>
            <a:r>
              <a:rPr lang="sr-Latn-RS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 mellitus type </a:t>
            </a:r>
            <a:r>
              <a:rPr lang="en-US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endParaRPr lang="sr-Latn-RS" sz="3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3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iabetes</a:t>
            </a:r>
            <a:r>
              <a:rPr lang="sr-Latn-RS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 mellitus type </a:t>
            </a:r>
            <a:r>
              <a:rPr lang="en-US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 I</a:t>
            </a:r>
            <a:r>
              <a:rPr lang="sr-Latn-RS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3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Other specif</a:t>
            </a:r>
            <a:r>
              <a:rPr lang="sr-Latn-RS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pt-B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pt-BR" sz="3700" dirty="0">
                <a:latin typeface="Arial" panose="020B0604020202020204" pitchFamily="34" charset="0"/>
                <a:cs typeface="Arial" panose="020B0604020202020204" pitchFamily="34" charset="0"/>
              </a:rPr>
              <a:t>types </a:t>
            </a:r>
            <a:r>
              <a:rPr lang="pt-B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pt-B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 diabetes</a:t>
            </a:r>
            <a:endParaRPr lang="sr-Latn-RS" sz="3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3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Gestational </a:t>
            </a:r>
            <a:r>
              <a:rPr lang="en-US" sz="3700" dirty="0">
                <a:latin typeface="Arial" panose="020B0604020202020204" pitchFamily="34" charset="0"/>
                <a:cs typeface="Arial" panose="020B0604020202020204" pitchFamily="34" charset="0"/>
              </a:rPr>
              <a:t>diabetes mellitus (GDM</a:t>
            </a:r>
            <a:r>
              <a:rPr lang="en-US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Latn-RS" sz="3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American Diabetes Association, Diabetes Care 2013;36(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1):S11-66.</a:t>
            </a:r>
            <a:endParaRPr lang="sr-Cyrl-R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iabetes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mellitus type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endParaRPr lang="sr-Latn-RS" sz="3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785926"/>
            <a:ext cx="8929718" cy="4525963"/>
          </a:xfrm>
        </p:spPr>
        <p:txBody>
          <a:bodyPr>
            <a:normAutofit/>
          </a:bodyPr>
          <a:lstStyle/>
          <a:p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5% to 10%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all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ses 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di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betes</a:t>
            </a:r>
            <a:endParaRPr 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tients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usu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 h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brupt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dirty="0" err="1">
                <a:latin typeface="Arial" panose="020B0604020202020204" pitchFamily="34" charset="0"/>
                <a:cs typeface="Arial" panose="020B0604020202020204" pitchFamily="34" charset="0"/>
              </a:rPr>
              <a:t>onset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E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pto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such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yuri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,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ydipsi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r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weight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bsolyte  deficiency of insulin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caused by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auttoimmune attack on the islet </a:t>
            </a:r>
            <a:r>
              <a:rPr lang="el-GR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-cells on the pancreas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Approxi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cquire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18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Th. - Insulin</a:t>
            </a:r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iabetes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mellitus type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</a:t>
            </a:r>
            <a:r>
              <a:rPr lang="sr-Latn-R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pt-BR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90% </a:t>
            </a:r>
            <a:r>
              <a:rPr lang="pt-BR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 all </a:t>
            </a:r>
            <a:r>
              <a:rPr lang="pt-BR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pt-BR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 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</a:t>
            </a:r>
            <a:r>
              <a:rPr lang="sr-Latn-R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betes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tients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h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- m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ini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mum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pto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combination of insulin resistance and disfunctional  </a:t>
            </a:r>
            <a:r>
              <a:rPr lang="el-GR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-cells 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besity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ssocited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weight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usu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proves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hyperg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yce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these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persons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treated with oral hypoglycemic agents/and/or insulin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ost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tients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cquire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aft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40</a:t>
            </a:r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Impaired glucose tolerance (IGT)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/>
          </a:bodyPr>
          <a:lstStyle/>
          <a:p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IGT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gnosed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peop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who h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fa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sting b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ood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ucose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sr-Latn-RS" sz="2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those </a:t>
            </a:r>
            <a:endParaRPr lang="sr-Latn-RS" sz="26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required </a:t>
            </a:r>
            <a:r>
              <a:rPr lang="sr-Latn-RS" sz="2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gnosis o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6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ucose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 during the </a:t>
            </a:r>
            <a:endParaRPr lang="sr-Latn-RS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OG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TT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betic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</a:t>
            </a:r>
            <a:endParaRPr lang="sr-Latn-RS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T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2-hour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post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 p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lasma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g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ucose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ll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owing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OG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TT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7.8-11.1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mmol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ssi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tion</a:t>
            </a:r>
            <a:endParaRPr lang="sr-Cyrl-RS" sz="2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pt-B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Criteria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pt-BR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pt-B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pt-BR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iagnosis o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pt-BR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pt-BR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iabetes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mellitus</a:t>
            </a:r>
            <a:b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r-Cyrl-R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571612"/>
            <a:ext cx="9144000" cy="4972072"/>
          </a:xfrm>
        </p:spPr>
        <p:txBody>
          <a:bodyPr>
            <a:normAutofit fontScale="77500" lnSpcReduction="20000"/>
          </a:bodyPr>
          <a:lstStyle/>
          <a:p>
            <a:r>
              <a:rPr lang="en-US" sz="3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</a:t>
            </a:r>
            <a:r>
              <a:rPr lang="en-US" sz="3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3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sr-Latn-RS" sz="3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1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ollowing</a:t>
            </a:r>
            <a:r>
              <a:rPr lang="en-US" sz="3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diagnostic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sr-Latn-RS" sz="3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en-US" sz="3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Hemoglobin A1c (HbA1c)*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≥</a:t>
            </a:r>
            <a:r>
              <a:rPr lang="sr-Latn-R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6.5%</a:t>
            </a:r>
            <a:r>
              <a:rPr lang="sr-Latn-R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  or</a:t>
            </a:r>
            <a:endParaRPr lang="sr-Latn-RS" sz="3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Fasting plasma glucose (FPG) ≥ 126 mg/</a:t>
            </a:r>
            <a:r>
              <a:rPr lang="en-US" sz="3100" dirty="0" err="1">
                <a:latin typeface="Arial" panose="020B0604020202020204" pitchFamily="34" charset="0"/>
                <a:cs typeface="Arial" panose="020B0604020202020204" pitchFamily="34" charset="0"/>
              </a:rPr>
              <a:t>dL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7.0mmol/L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sr-Latn-R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endParaRPr lang="sr-Latn-RS" sz="3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2-hour 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plasma glucose ≥200 mg/</a:t>
            </a:r>
            <a:r>
              <a:rPr lang="en-US" sz="3100" dirty="0" err="1">
                <a:latin typeface="Arial" panose="020B0604020202020204" pitchFamily="34" charset="0"/>
                <a:cs typeface="Arial" panose="020B0604020202020204" pitchFamily="34" charset="0"/>
              </a:rPr>
              <a:t>dL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 (11.1 </a:t>
            </a:r>
            <a:r>
              <a:rPr lang="en-US" sz="3100" dirty="0" err="1">
                <a:latin typeface="Arial" panose="020B0604020202020204" pitchFamily="34" charset="0"/>
                <a:cs typeface="Arial" panose="020B0604020202020204" pitchFamily="34" charset="0"/>
              </a:rPr>
              <a:t>mmol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/L) during an </a:t>
            </a:r>
            <a:endParaRPr lang="sr-Latn-RS" sz="3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3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oral</a:t>
            </a:r>
            <a:r>
              <a:rPr lang="sr-Latn-R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glucose 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tolerance test (OGTT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Latn-RS" sz="3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From the American Diabetes Association. Diagnosis and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classifcation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diabetes</a:t>
            </a:r>
            <a:r>
              <a:rPr 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mellitus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Diabetes Care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2013;36</a:t>
            </a:r>
            <a:endParaRPr lang="sr-Latn-R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1):S67-74.</a:t>
            </a:r>
            <a:endParaRPr lang="sr-Cyrl-R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aboratory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diabetes mellitus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Fasting plasma glucose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postprandial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(after a meal)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plasma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glucose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2-hour plasma glucose during an oral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glucose tolerance test (OGTT)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rinary glucose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HbA1c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ketone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bodies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Glucose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4" y="1500174"/>
            <a:ext cx="8829676" cy="4525963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ucose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the primary energy source or the human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endParaRPr 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fte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absorption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metabo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ism 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glucose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procee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accor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to the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y’s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requirements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It serves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-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pro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uction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storage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ycogen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iver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triglyceride in adipose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tissue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the major precursor for the synthesis of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ribose, 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deoxyribose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galactose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glycolipids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glycoproteins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proteoglycans</a:t>
            </a:r>
            <a:endParaRPr lang="sr-Cyrl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Oral </a:t>
            </a:r>
            <a:r>
              <a:rPr lang="sr-Latn-R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pt-BR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lucose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pt-BR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pt-BR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rance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pt-BR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OGTT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525963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owing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conditions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shou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be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et be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ore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 OG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TT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is per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ed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discontinue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when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possib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edic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tions</a:t>
            </a:r>
            <a:endParaRPr 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*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known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af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ect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ucose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nce</a:t>
            </a:r>
            <a:endParaRPr 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in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orning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ys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unrestricted 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diet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ining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150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rbohydr</a:t>
            </a:r>
            <a:r>
              <a:rPr lang="sr-Latn-R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a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ctivity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per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test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aft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10- to 16-hour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fa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on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am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latory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outp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tients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who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shou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 re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ted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during the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without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oking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cig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rettes</a:t>
            </a:r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Oral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pt-BR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lucose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pt-BR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pt-BR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rance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pt-BR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OGTT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test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shou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begin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am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9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am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</a:t>
            </a:r>
            <a:r>
              <a:rPr lang="sr-Latn-R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tions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venous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ucose</a:t>
            </a:r>
            <a:endParaRPr 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sured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sting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sr-Latn-R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hours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ucose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nonpregn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du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ended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glucose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*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not be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ma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xi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mum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sti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 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ucose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shou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 disso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300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 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water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ingested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over 5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inutes</a:t>
            </a:r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HbA1c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686800" cy="4525963"/>
          </a:xfrm>
        </p:spPr>
        <p:txBody>
          <a:bodyPr>
            <a:normAutofit/>
          </a:bodyPr>
          <a:lstStyle/>
          <a:p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HbA1c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where they are  formed under normal conditions,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spontaneously, non-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enzymatically</a:t>
            </a:r>
            <a:endParaRPr 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covalent binding of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glucose (HbA1c) 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concentration depend on the average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glucose 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 2-3 months before measurement 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HbA1c  -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important in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diagnosis and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DM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glycohemoglobin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values ​​are expressed as percentage of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in the blood</a:t>
            </a:r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HbA1c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HbA1 c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alues are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-  free of day-to-day and hour-to-hour glucose fluctuations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 and are unaffected by exercise or food ingestion immediately before collection of blood sample</a:t>
            </a:r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proteins - general functions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Diverse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unctions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proteins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serving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structural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components</a:t>
            </a:r>
            <a:endParaRPr 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f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acilitating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catalysis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chemical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generating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energy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through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electron trans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ucing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motility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through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contractile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serving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as ion channels an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pumps</a:t>
            </a:r>
            <a:endParaRPr 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acting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carrier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molecules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ecting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immune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ense</a:t>
            </a:r>
            <a:endParaRPr 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serving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receptors, hormones, an cytokines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intercellular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constituting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signaling networks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intracellular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communication</a:t>
            </a:r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proteins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500174"/>
            <a:ext cx="8686800" cy="4525963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Total protein concentration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in plasma </a:t>
            </a:r>
            <a:r>
              <a:rPr lang="sr-Cyrl-RS" sz="2600" dirty="0">
                <a:latin typeface="Arial" panose="020B0604020202020204" pitchFamily="34" charset="0"/>
                <a:cs typeface="Arial" panose="020B0604020202020204" pitchFamily="34" charset="0"/>
              </a:rPr>
              <a:t>65-85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g/L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in serum </a:t>
            </a:r>
            <a:r>
              <a:rPr lang="sr-Cyrl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60-80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g/L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plasma proteins are synthesized in the liver</a:t>
            </a:r>
            <a:endParaRPr lang="sr-Latn-RS" sz="26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sr-Latn-R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the exception of </a:t>
            </a:r>
            <a:r>
              <a:rPr lang="en-US" sz="26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immunoglobulins</a:t>
            </a:r>
            <a:r>
              <a:rPr lang="sr-Latn-R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protein  </a:t>
            </a:r>
            <a:endParaRPr lang="sr-Latn-RS" sz="2600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hormones</a:t>
            </a:r>
            <a:endParaRPr lang="sr-Latn-RS" sz="2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Plasma protein concentration</a:t>
            </a:r>
            <a:b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presents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an important biochemical parameter </a:t>
            </a:r>
            <a:b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can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indicate certain pathological conditions</a:t>
            </a:r>
            <a:endParaRPr lang="sr-Cyrl-R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proteins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214422"/>
            <a:ext cx="8929718" cy="4525963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Several physiological an pathological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actors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such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nutritional status</a:t>
            </a:r>
            <a:endParaRPr lang="sr-Latn-R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unction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physiological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therapeutic changes in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steroi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hormone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concentrations</a:t>
            </a:r>
            <a:endParaRPr 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solidFill>
                  <a:srgbClr val="0070C0"/>
                </a:solidFill>
                <a:latin typeface="Times New Roman" panose="02020603050405020304"/>
                <a:cs typeface="Times New Roman" panose="02020603050405020304"/>
              </a:rPr>
              <a:t>    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selectively a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ect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concentrations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subsets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One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most important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actors a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ecting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clinical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measurements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plasma protein concentrations in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isease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 the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acute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(APR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!!!</a:t>
            </a:r>
            <a:endParaRPr lang="sr-Cyrl-R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sr-Latn-R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cute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 (APR)</a:t>
            </a:r>
            <a:endParaRPr lang="sr-Cyrl-R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928670"/>
            <a:ext cx="8786874" cy="4525963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 </a:t>
            </a: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 systemic response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ection</a:t>
            </a:r>
            <a:endParaRPr lang="sr-Latn-R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tissue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injury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ammatory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processes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* </a:t>
            </a:r>
            <a:r>
              <a:rPr lang="en-US" sz="2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resulting</a:t>
            </a:r>
            <a:r>
              <a:rPr lang="sr-Latn-RS" sz="2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sr-Latn-RS" sz="2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</a:t>
            </a:r>
            <a:r>
              <a:rPr lang="en-US" sz="2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ever</a:t>
            </a:r>
            <a:r>
              <a:rPr lang="en-US" sz="2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increase white </a:t>
            </a:r>
            <a:r>
              <a:rPr lang="en-US" sz="2400" i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</a:t>
            </a:r>
            <a:r>
              <a:rPr lang="sr-Latn-RS" sz="2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count, </a:t>
            </a:r>
            <a:r>
              <a:rPr lang="en-US" sz="2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sr-Latn-RS" sz="2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sr-Latn-RS" sz="2400" i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changes </a:t>
            </a:r>
            <a:r>
              <a:rPr lang="en-US" sz="2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sz="2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r>
              <a:rPr lang="sr-Latn-RS" sz="2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plasma </a:t>
            </a:r>
            <a:r>
              <a:rPr lang="en-US" sz="2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proteins </a:t>
            </a:r>
            <a:endParaRPr lang="sr-Latn-RS" sz="2400" i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proteins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ff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ecte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known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acute-phase proteins </a:t>
            </a:r>
            <a:r>
              <a:rPr lang="sr-Latn-R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APPs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Proteins such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sr-Latn-RS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 -  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α1-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antitrypsin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α1-</a:t>
            </a:r>
            <a:r>
              <a:rPr lang="en-US" sz="2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aci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glycoprotein,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 err="1">
                <a:latin typeface="Arial" panose="020B0604020202020204" pitchFamily="34" charset="0"/>
                <a:cs typeface="Arial" panose="020B0604020202020204" pitchFamily="34" charset="0"/>
              </a:rPr>
              <a:t>haptoglobin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ceruloplasmin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C4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C3,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fi</a:t>
            </a:r>
            <a:r>
              <a:rPr lang="en-US" sz="2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brinogen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C-reactive protein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serum </a:t>
            </a:r>
            <a:r>
              <a:rPr lang="en-US" sz="2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amyloi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 </a:t>
            </a:r>
            <a:r>
              <a:rPr lang="en-US" sz="23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concentrations</a:t>
            </a:r>
            <a:r>
              <a:rPr lang="sr-Latn-RS" sz="23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response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endParaRPr lang="sr-Latn-RS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APR an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known 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2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positive </a:t>
            </a:r>
            <a:r>
              <a:rPr lang="en-US" sz="23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APPs</a:t>
            </a:r>
            <a:r>
              <a:rPr lang="sr-Latn-RS" sz="23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!!!!</a:t>
            </a:r>
            <a:endParaRPr lang="sr-Cyrl-RS" sz="23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APPs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concentration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other plasma proteins,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inclu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transthyretin</a:t>
            </a:r>
            <a:r>
              <a:rPr lang="en-US" sz="2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albumin, 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trans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errin</a:t>
            </a:r>
            <a:r>
              <a:rPr lang="en-US" sz="2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are </a:t>
            </a:r>
            <a:endParaRPr lang="sr-Latn-RS" sz="26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d</a:t>
            </a:r>
            <a:r>
              <a:rPr lang="en-US" sz="2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ecrease</a:t>
            </a:r>
            <a:endParaRPr lang="sr-Latn-RS" sz="26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sr-Latn-R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</a:t>
            </a:r>
            <a:r>
              <a:rPr lang="en-US" sz="2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known as negative </a:t>
            </a:r>
            <a:r>
              <a:rPr lang="en-U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APPs</a:t>
            </a:r>
            <a:endParaRPr lang="sr-Latn-RS" sz="2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In practice,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o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APPs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assists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etection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ammation</a:t>
            </a:r>
            <a:endParaRPr lang="sr-Latn-RS" sz="2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equential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measurements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proteins such as </a:t>
            </a:r>
            <a:r>
              <a:rPr lang="en-US" sz="2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CRP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use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 the progress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ammation</a:t>
            </a:r>
            <a:endParaRPr lang="sr-Latn-RS" sz="2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its </a:t>
            </a:r>
            <a:r>
              <a:rPr 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  <a:endParaRPr lang="sr-Cyrl-RS" sz="2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proteins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Concentrations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proteins 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epen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their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rates o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US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synthesis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extracellular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istribution</a:t>
            </a:r>
            <a:endParaRPr lang="sr-Latn-R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rates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clearance</a:t>
            </a:r>
            <a:endParaRPr lang="sr-Cyrl-R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Regulation of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lood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lucose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oncentration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357298"/>
            <a:ext cx="9572660" cy="4525963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ucose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ay 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pathways 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ate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severa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hormones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Glycogenesis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conversion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ucose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ycogen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most important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storage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it-IT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ysacchari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it-IT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liver/muscle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ycogeno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ysis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he break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own 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ycogen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 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ucose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luconeogenesis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R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ormation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ucose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  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noncarbohy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rate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sources,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such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as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amino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ycero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actate</a:t>
            </a:r>
            <a:endParaRPr lang="sr-Cyrl-R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ypoproteinemia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iver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diseases</a:t>
            </a:r>
            <a:endParaRPr lang="sr-Latn-RS" sz="28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inadequate synthesis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rolonged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starvation</a:t>
            </a:r>
            <a:endParaRPr lang="sr-Latn-RS" sz="28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insufficient dietary intake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- disturbance in digestion and absorption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idney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disease</a:t>
            </a:r>
            <a:endParaRPr lang="sr-Latn-RS" sz="28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-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loss 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protein in the urine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through the GIT tract</a:t>
            </a:r>
            <a:endParaRPr lang="sr-Cyrl-R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yperproteinemia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Increased plasma protein concentration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occurs in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conditions of dehydration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consequence: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- prolonged vomiting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 diarrhea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 sweating</a:t>
            </a:r>
            <a:endParaRPr lang="sr-Cyrl-R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Albumin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>
            <a:noAutofit/>
          </a:bodyPr>
          <a:lstStyle/>
          <a:p>
            <a:r>
              <a:rPr lang="en-US" sz="2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nonglycosylate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 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585 amino </a:t>
            </a:r>
            <a:r>
              <a:rPr lang="en-US" sz="2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en-US" sz="2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molecular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weight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66,438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abun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 </a:t>
            </a:r>
            <a:r>
              <a:rPr 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 in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</a:t>
            </a:r>
            <a:endParaRPr lang="sr-Latn-RS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usually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accounting or slightly more than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one-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hal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plasma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protein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mass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Because o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its high plasma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me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ium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size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albumin is the major contributor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colloi</a:t>
            </a:r>
            <a:r>
              <a:rPr lang="sr-Latn-R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oncotic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pressure </a:t>
            </a:r>
            <a:r>
              <a:rPr 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(COP) in the vascular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</a:t>
            </a:r>
            <a:endParaRPr lang="sr-Latn-RS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Albumin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600200"/>
            <a:ext cx="8929718" cy="4525963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Quantitatively the most significant plasma protein </a:t>
            </a:r>
            <a:endParaRPr lang="sr-Latn-RS" sz="26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(55-65%) (concentration about 45g/L)</a:t>
            </a:r>
            <a:endParaRPr lang="en-U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yntesis in the liver</a:t>
            </a:r>
            <a:endParaRPr lang="sr-Latn-RS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 In humans, serum albumin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functions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 significant modulator of plasma </a:t>
            </a:r>
            <a:r>
              <a:rPr lang="en-US" sz="2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oncotic</a:t>
            </a:r>
            <a:r>
              <a:rPr 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pressure </a:t>
            </a:r>
            <a:endParaRPr lang="sr-Latn-RS" sz="2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transporter of endogenous and exogenous 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ligands</a:t>
            </a:r>
            <a:endParaRPr lang="sr-Latn-RS" sz="26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(bilirubin, fatty acids, thyroxine, cortisol, calcium...)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 of endogenous amino acids</a:t>
            </a:r>
            <a:endParaRPr lang="sr-Cyrl-RS" sz="2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Albumin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Autofit/>
          </a:bodyPr>
          <a:lstStyle/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clinical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medicine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serum albumin can be measured via standard serum laboratory testing, and this measure has been advocated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 marker for an individual patient's nutritional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Albumin is also a colloid fluid administered to patients in need of fluid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resuscitation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especially in the setting of trauma (i.e.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hypovolemic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shock) or in the setting of large-volume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paracentesis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laboratory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serum albumin can also aid clinicians regarding insight into patients' liver function or the ability to biosynthesize proteins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factors vital to total body homeostasis</a:t>
            </a:r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Hypoalbuminemia – accompanied by the appearance of edema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42910" y="1357298"/>
            <a:ext cx="8229600" cy="5643602"/>
          </a:xfrm>
        </p:spPr>
        <p:txBody>
          <a:bodyPr>
            <a:normAutofit/>
          </a:bodyPr>
          <a:lstStyle/>
          <a:p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Synthesis disorders</a:t>
            </a:r>
            <a:endParaRPr lang="sr-Latn-RS" sz="26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liver diseases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malabsorption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malnutrition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Accelerated catabolism</a:t>
            </a:r>
            <a:endParaRPr lang="sr-Latn-RS" sz="26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tissue demage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inflammation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 loss</a:t>
            </a:r>
            <a:endParaRPr lang="sr-Latn-RS" sz="26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Nephrotic syndrome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enteropathy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Hypoalbuminemia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Distribution disorders </a:t>
            </a:r>
            <a:endParaRPr lang="sr-Latn-RS" sz="26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ascites</a:t>
            </a:r>
            <a:endParaRPr lang="sr-Latn-RS" sz="26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Gastrointestinal 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</a:t>
            </a:r>
            <a:endParaRPr lang="sr-Latn-RS" sz="26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ammatory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isease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intestinal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tract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associate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with increase gastrointestinal (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GI)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loss o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albumin with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Burn 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Injury</a:t>
            </a:r>
            <a:endParaRPr lang="sr-Cyrl-RS" sz="2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Hyperalbuminemia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Significant in dehydration</a:t>
            </a:r>
            <a:endParaRPr lang="sr-Cyrl-R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C-reactive </a:t>
            </a:r>
            <a:r>
              <a:rPr 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sr-Latn-R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(CRP)</a:t>
            </a:r>
            <a:br>
              <a:rPr lang="en-US" dirty="0"/>
            </a:b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286412"/>
          </a:xfrm>
        </p:spPr>
        <p:txBody>
          <a:bodyPr>
            <a:normAutofit lnSpcReduction="10000"/>
          </a:bodyPr>
          <a:lstStyle/>
          <a:p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CRP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is synthesized in the liver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in plasma, normal concentration &lt; 5 mg/L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CRP is an annular (ring-shaped) 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pentameric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prot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ein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- 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an acute phase protein </a:t>
            </a:r>
            <a:r>
              <a:rPr lang="en-US" sz="2800" dirty="0" smtClean="0"/>
              <a:t>of </a:t>
            </a:r>
            <a:r>
              <a:rPr lang="en-US" sz="2800" dirty="0"/>
              <a:t>hepatic </a:t>
            </a:r>
            <a:r>
              <a:rPr lang="en-US" sz="2800" dirty="0" smtClean="0"/>
              <a:t>origin</a:t>
            </a:r>
            <a:endParaRPr lang="sr-Latn-RS" sz="2800" dirty="0" smtClean="0"/>
          </a:p>
          <a:p>
            <a:pPr>
              <a:buNone/>
            </a:pPr>
            <a:r>
              <a:rPr lang="sr-Latn-RS" sz="2800" dirty="0"/>
              <a:t> </a:t>
            </a:r>
            <a:r>
              <a:rPr lang="sr-Latn-RS" sz="2800" dirty="0" smtClean="0"/>
              <a:t>   - </a:t>
            </a:r>
            <a:r>
              <a:rPr lang="en-US" sz="2800" dirty="0" smtClean="0"/>
              <a:t> </a:t>
            </a:r>
            <a:r>
              <a:rPr lang="en-US" sz="2800" dirty="0"/>
              <a:t>that increases following </a:t>
            </a:r>
            <a:r>
              <a:rPr lang="en-US" sz="2800" dirty="0" smtClean="0"/>
              <a:t>interleukin-6</a:t>
            </a:r>
            <a:r>
              <a:rPr lang="en-US" sz="2800" dirty="0"/>
              <a:t> secretion </a:t>
            </a:r>
            <a:endParaRPr lang="sr-Latn-RS" sz="2800" dirty="0" smtClean="0"/>
          </a:p>
          <a:p>
            <a:pPr>
              <a:buNone/>
            </a:pPr>
            <a:r>
              <a:rPr lang="sr-Latn-RS" sz="2800" dirty="0"/>
              <a:t> </a:t>
            </a:r>
            <a:r>
              <a:rPr lang="sr-Latn-RS" sz="2800" dirty="0" smtClean="0"/>
              <a:t>      </a:t>
            </a:r>
            <a:r>
              <a:rPr lang="en-US" sz="2800" dirty="0" smtClean="0"/>
              <a:t>by</a:t>
            </a:r>
            <a:r>
              <a:rPr lang="en-US" sz="2800" dirty="0"/>
              <a:t> </a:t>
            </a:r>
            <a:r>
              <a:rPr lang="sr-Latn-RS" sz="2800" dirty="0" smtClean="0"/>
              <a:t>macrophages </a:t>
            </a:r>
            <a:r>
              <a:rPr lang="en-US" sz="2800" dirty="0" smtClean="0"/>
              <a:t>and</a:t>
            </a:r>
            <a:r>
              <a:rPr lang="en-US" sz="2800" dirty="0"/>
              <a:t> T </a:t>
            </a:r>
            <a:r>
              <a:rPr lang="en-US" sz="2800" dirty="0" err="1" smtClean="0"/>
              <a:t>ce</a:t>
            </a:r>
            <a:r>
              <a:rPr lang="sr-Latn-RS" sz="2800" dirty="0" smtClean="0"/>
              <a:t>lls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CRP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circulating concentrations rise in response </a:t>
            </a:r>
            <a:endParaRPr lang="sr-Latn-RS" sz="26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inflamation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2600" dirty="0"/>
              <a:t> </a:t>
            </a:r>
            <a:endParaRPr lang="sr-Latn-RS" sz="2600" dirty="0"/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*</a:t>
            </a:r>
            <a:r>
              <a:rPr lang="sr-Latn-RS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Acute phase proteins are a class of proteins whose concentrationsin blood  </a:t>
            </a:r>
            <a:endParaRPr lang="sr-Latn-RS" sz="18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plasma either increase or decrease in response to inflammation</a:t>
            </a:r>
            <a:endParaRPr lang="sr-Latn-RS" sz="18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* This response is called the acute-phase reaction</a:t>
            </a:r>
            <a:endParaRPr lang="sr-Latn-RS" sz="18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C-reactive protein</a:t>
            </a:r>
            <a:endParaRPr lang="sr-Cyrl-RS" sz="3200" dirty="0"/>
          </a:p>
        </p:txBody>
      </p:sp>
      <p:pic>
        <p:nvPicPr>
          <p:cNvPr id="4" name="Picture 2" descr="D:\FARMACIJA NOVI PREDMET\crp_mechanism.jpg"/>
          <p:cNvPicPr>
            <a:picLocks noGrp="1" noChangeAspect="1" noChangeArrowheads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762000" y="1820069"/>
            <a:ext cx="7620000" cy="4086225"/>
          </a:xfr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Hypoglycemia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357298"/>
            <a:ext cx="8715404" cy="4525963"/>
          </a:xfrm>
        </p:spPr>
        <p:txBody>
          <a:bodyPr>
            <a:noAutofit/>
          </a:bodyPr>
          <a:lstStyle/>
          <a:p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Hypog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ycemia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ucose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concentration</a:t>
            </a:r>
            <a:r>
              <a:rPr lang="sr-Latn-R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asting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value    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*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but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definition of a specific  limit is difficult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use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cuto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ff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 is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mg/ L (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2.75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mmo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* </a:t>
            </a:r>
            <a:r>
              <a:rPr lang="en-US" sz="2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some</a:t>
            </a:r>
            <a:r>
              <a:rPr lang="sr-Latn-RS" sz="2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authors </a:t>
            </a:r>
            <a:r>
              <a:rPr lang="en-US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suggest </a:t>
            </a:r>
            <a:r>
              <a:rPr lang="en-US" sz="2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r>
              <a:rPr lang="sr-Latn-RS" sz="2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mg</a:t>
            </a:r>
            <a:r>
              <a:rPr lang="en-US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L (3.50 </a:t>
            </a:r>
            <a:r>
              <a:rPr lang="en-US" sz="24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mmo</a:t>
            </a:r>
            <a:r>
              <a:rPr lang="en-US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/L</a:t>
            </a:r>
            <a:r>
              <a:rPr lang="en-US" sz="2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Cyrl-RS" sz="24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C-reactive protein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function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285860"/>
            <a:ext cx="8929718" cy="5257800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CRP binds to the 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phospocholine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expressed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 the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surface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of bacterial cells such as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pneumococcus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bacteria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activates the 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complement system promoting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- phagocytosis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 by macrophages,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clears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necrotic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apoptotic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 cells and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bacteria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This so-called 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acute phase response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 occurs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-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result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of increasing concentrations of 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IL-6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 produced by 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macropha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 as well as 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adipocyte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response to a wide range of acute and chronic inflammatory conditions such as 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bacteria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viral,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 fungal infections; rheumatic and other 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inflammatory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diseas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malignancy; and tissue injury and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necrosis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sr-Latn-R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CRP- clinical significance</a:t>
            </a:r>
            <a:b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643050"/>
            <a:ext cx="9001156" cy="4525963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CRP is one o the strongest-reacting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APPs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with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plasma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concentrations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rising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ramatically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myocar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ial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in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arction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stress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trauma</a:t>
            </a:r>
            <a:endParaRPr lang="sr-Latn-R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in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ection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in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ammation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surgery,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neoplastic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proli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eration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CRP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begins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to rise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within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to 12 hours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onset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any o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these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stimuli</a:t>
            </a: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usually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peaks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within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hours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CRP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concentration may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more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than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1000-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ol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rom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 low initial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  <a:endParaRPr lang="sr-Cyrl-R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Urinary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roteins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Urine </a:t>
            </a:r>
            <a:r>
              <a:rPr lang="en-US" sz="3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represents a </a:t>
            </a:r>
            <a:r>
              <a:rPr lang="sr-Latn-RS" sz="3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3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</a:t>
            </a:r>
            <a:r>
              <a:rPr lang="sr-Latn-RS" sz="3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sr-Latn-RS" sz="3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</a:rPr>
              <a:t>much lower </a:t>
            </a:r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sr-Latn-R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concentration </a:t>
            </a:r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</a:rPr>
              <a:t>than </a:t>
            </a:r>
            <a:r>
              <a:rPr lang="en-US" sz="3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plasm</a:t>
            </a:r>
            <a:r>
              <a:rPr lang="sr-Latn-R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sr-Latn-RS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represents</a:t>
            </a:r>
            <a:r>
              <a:rPr lang="sr-Latn-R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sr-Latn-R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ultra</a:t>
            </a:r>
            <a:r>
              <a:rPr lang="sr-Latn-R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fi</a:t>
            </a:r>
            <a:r>
              <a:rPr lang="pt-B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ltrate o</a:t>
            </a:r>
            <a:r>
              <a:rPr lang="sr-Latn-R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pt-B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plasma</a:t>
            </a:r>
            <a:endParaRPr lang="sr-Latn-RS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pt-B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400" dirty="0">
                <a:latin typeface="Arial" panose="020B0604020202020204" pitchFamily="34" charset="0"/>
                <a:cs typeface="Arial" panose="020B0604020202020204" pitchFamily="34" charset="0"/>
              </a:rPr>
              <a:t>with most </a:t>
            </a:r>
            <a:r>
              <a:rPr lang="pt-B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pt-B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pt-BR" sz="3400" dirty="0">
                <a:latin typeface="Arial" panose="020B0604020202020204" pitchFamily="34" charset="0"/>
                <a:cs typeface="Arial" panose="020B0604020202020204" pitchFamily="34" charset="0"/>
              </a:rPr>
              <a:t>plasma </a:t>
            </a:r>
            <a:r>
              <a:rPr lang="pt-B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proteins,</a:t>
            </a:r>
            <a:r>
              <a:rPr lang="sr-Latn-R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particularly </a:t>
            </a:r>
            <a:endParaRPr lang="sr-Latn-RS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</a:rPr>
              <a:t>larger proteins, </a:t>
            </a:r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remove </a:t>
            </a:r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</a:rPr>
              <a:t>by the </a:t>
            </a:r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combine</a:t>
            </a:r>
            <a:r>
              <a:rPr lang="sr-Latn-R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d     </a:t>
            </a:r>
            <a:endParaRPr lang="sr-Latn-RS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action o</a:t>
            </a:r>
            <a:r>
              <a:rPr lang="sr-Latn-R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400" dirty="0" err="1">
                <a:latin typeface="Arial" panose="020B0604020202020204" pitchFamily="34" charset="0"/>
                <a:cs typeface="Arial" panose="020B0604020202020204" pitchFamily="34" charset="0"/>
              </a:rPr>
              <a:t>glomerular</a:t>
            </a:r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fi</a:t>
            </a:r>
            <a:r>
              <a:rPr lang="en-US" sz="3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ltration</a:t>
            </a:r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an</a:t>
            </a:r>
            <a:r>
              <a:rPr lang="sr-Latn-R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tubular </a:t>
            </a:r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</a:rPr>
              <a:t>uptake </a:t>
            </a:r>
            <a:endParaRPr lang="sr-Latn-RS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protein</a:t>
            </a:r>
            <a:endParaRPr lang="sr-Latn-RS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3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</a:t>
            </a:r>
            <a:r>
              <a:rPr lang="en-US" sz="3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3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 </a:t>
            </a:r>
            <a:r>
              <a:rPr lang="en-US" sz="3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urinary </a:t>
            </a:r>
            <a:r>
              <a:rPr lang="en-US" sz="3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proteins </a:t>
            </a:r>
            <a:endParaRPr lang="sr-Latn-RS" sz="3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sr-Latn-RS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per</a:t>
            </a:r>
            <a:r>
              <a:rPr lang="sr-Latn-RS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orme</a:t>
            </a:r>
            <a:r>
              <a:rPr lang="sr-Latn-RS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mainly </a:t>
            </a:r>
            <a:r>
              <a:rPr lang="en-US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sr-Latn-RS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3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iagnose</a:t>
            </a:r>
            <a:r>
              <a:rPr lang="sr-Latn-RS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</a:t>
            </a:r>
            <a:r>
              <a:rPr lang="sr-Latn-RS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3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ney</a:t>
            </a:r>
            <a:r>
              <a:rPr lang="sr-Latn-RS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en-US" sz="3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isease</a:t>
            </a:r>
            <a:r>
              <a:rPr lang="en-US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3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3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sr-Latn-RS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3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isor</a:t>
            </a:r>
            <a:r>
              <a:rPr lang="sr-Latn-RS" sz="3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3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ers</a:t>
            </a:r>
            <a:r>
              <a:rPr lang="en-US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sz="3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paraprotein</a:t>
            </a:r>
            <a:r>
              <a:rPr lang="en-US" sz="3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</a:t>
            </a:r>
            <a:r>
              <a:rPr lang="sr-Latn-RS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3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uction</a:t>
            </a:r>
            <a:endParaRPr lang="sr-Cyrl-R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 basic causes o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increase urinary protein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excretion (</a:t>
            </a:r>
            <a:r>
              <a:rPr lang="en-US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proteinuria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are known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endParaRPr lang="sr-Cyrl-RS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14346" y="1785926"/>
            <a:ext cx="935834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glomerular</a:t>
            </a: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injury</a:t>
            </a:r>
            <a:endParaRPr lang="en-US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tubular injury</a:t>
            </a:r>
            <a:endParaRPr lang="sr-Latn-RS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over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proteinuria</a:t>
            </a: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low-molecular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weight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proteins    </a:t>
            </a:r>
            <a:endParaRPr lang="sr-Latn-RS" sz="28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 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postrenal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proteinuria</a:t>
            </a:r>
            <a:endParaRPr lang="sr-Cyrl-RS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Glomerular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pt-BR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roteinuria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600" dirty="0" smtClean="0"/>
              <a:t> </a:t>
            </a: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Glomerular proteinuria </a:t>
            </a: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sometimes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is re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erre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2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albuminuria</a:t>
            </a:r>
            <a:endParaRPr lang="sr-Latn-RS" sz="26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because albumin is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major protein</a:t>
            </a:r>
            <a:endParaRPr lang="sr-Latn-RS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Many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isease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processes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uce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glomerular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injury: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incl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iabetes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SLE,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IgA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nephropathy</a:t>
            </a:r>
            <a:endParaRPr 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various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orms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glomerulonephritis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hepatitis an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sr-Latn-R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HIV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ections</a:t>
            </a:r>
            <a:endParaRPr lang="sr-Cyrl-R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Proteinuria – laboratory tests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285860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Urine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ipsticks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- 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etect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marke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increase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urinary protein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excretion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major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glomerular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injury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occurs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ipstick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test 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relies on a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pa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coate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pH in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icator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ye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such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tetrabromphenol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blue, together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 citrate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ff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at pH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changes color in the presence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protein with a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lower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etection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limit o about 15 to 30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mg/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test is more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sensitive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albumin than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globulins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Positive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ipstick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reactions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protein are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ollowe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quantitative assays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 urine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Glomerular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pt-BR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roteinuria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4525963"/>
          </a:xfrm>
        </p:spPr>
        <p:txBody>
          <a:bodyPr>
            <a:noAutofit/>
          </a:bodyPr>
          <a:lstStyle/>
          <a:p>
            <a:r>
              <a:rPr lang="en-US" sz="23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 urinary protein excretion is &lt;150 mg/ </a:t>
            </a:r>
            <a:endParaRPr lang="sr-Latn-RS" sz="23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Excretion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f :</a:t>
            </a:r>
            <a:endParaRPr lang="sr-Latn-RS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&gt;1 g/ o protein usually </a:t>
            </a:r>
            <a:r>
              <a:rPr lang="en-US" sz="23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sr-Latn-RS" sz="23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icates</a:t>
            </a:r>
            <a:r>
              <a:rPr lang="en-US" sz="23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glomerular</a:t>
            </a:r>
            <a:r>
              <a:rPr lang="en-US" sz="2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3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injury</a:t>
            </a:r>
            <a:endParaRPr lang="sr-Latn-RS" sz="23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23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en-US" sz="2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3.5 g/ protein is a criterion or the </a:t>
            </a:r>
            <a:r>
              <a:rPr lang="en-US" sz="2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nephrotic</a:t>
            </a:r>
            <a:r>
              <a:rPr lang="sr-Latn-RS" sz="23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</a:t>
            </a:r>
            <a:r>
              <a:rPr lang="sr-Latn-RS" sz="23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rome</a:t>
            </a:r>
            <a:endParaRPr lang="sr-Latn-RS" sz="23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*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which is also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characterize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en-US" sz="2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hypoalbuminemia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it-IT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lang="it-IT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hypercholesterolemia</a:t>
            </a:r>
            <a:r>
              <a:rPr lang="it-IT" sz="23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it-IT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 e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it-IT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ema</a:t>
            </a:r>
            <a:endParaRPr lang="it-IT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Early stages o </a:t>
            </a:r>
            <a:r>
              <a:rPr lang="en-US" sz="2300" dirty="0" err="1">
                <a:latin typeface="Arial" panose="020B0604020202020204" pitchFamily="34" charset="0"/>
                <a:cs typeface="Arial" panose="020B0604020202020204" pitchFamily="34" charset="0"/>
              </a:rPr>
              <a:t>glomerular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 injury are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characterize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endParaRPr lang="sr-Latn-RS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mo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estly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increase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urinary albumin excretion o 30 to 300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mg/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endParaRPr lang="sr-Latn-RS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also </a:t>
            </a:r>
            <a:r>
              <a:rPr lang="en-US" sz="2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terme</a:t>
            </a:r>
            <a:r>
              <a:rPr lang="sr-Latn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microalbuminuria</a:t>
            </a:r>
            <a:endParaRPr lang="sr-Latn-RS" sz="23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is a risk 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actor o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progression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ney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isease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iabetes</a:t>
            </a:r>
            <a:endParaRPr lang="sr-Cyrl-R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Functional proteinuria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Proteinuria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to pathological processes must be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istinguishe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f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rom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unctional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or benign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proteinuria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that occurs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-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exercise, </a:t>
            </a: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ever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exposure to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col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sr-Latn-R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rotein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excretion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rates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are less than 1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g/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Postural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orthostatic </a:t>
            </a:r>
            <a:r>
              <a:rPr lang="en-US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proteinuria</a:t>
            </a:r>
            <a:endParaRPr lang="sr-Latn-R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associate </a:t>
            </a: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the upright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</a:t>
            </a:r>
            <a:endParaRPr lang="sr-Latn-RS" sz="28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also a </a:t>
            </a: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orm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unctional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proteinuria</a:t>
            </a:r>
            <a:r>
              <a:rPr lang="sr-Latn-R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sr-Latn-RS" sz="28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but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excretion may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excee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 g/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sr-Cyrl-R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Functional proteinuria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normal pregnancy, protein excretion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slightly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(&lt;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 mg/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Urinary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 is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teste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pregnancy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icator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preeclampsia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*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characterize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 increase in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bloo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pressure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proteinuria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&gt;300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mg/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enti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cation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preeclampsia is important in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-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it can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progress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eclampsia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*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severe hypertensive crisis in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pregnancy</a:t>
            </a:r>
            <a:endParaRPr lang="sr-Cyrl-R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Tubular 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Proteinuria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071546"/>
            <a:ext cx="8586758" cy="5572164"/>
          </a:xfrm>
        </p:spPr>
        <p:txBody>
          <a:bodyPr>
            <a:noAutofit/>
          </a:bodyPr>
          <a:lstStyle/>
          <a:p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ow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-molecular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weight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appear in the urine as a result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ecrease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reabsorption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by the proximal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tubules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ubular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proteinuria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cause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by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here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itary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isor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tubular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unction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such as: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-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Fanconi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rome</a:t>
            </a:r>
            <a:endParaRPr lang="sr-Latn-R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-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toxicity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rom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compoun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such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sr-Latn-RS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3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cyclosporine</a:t>
            </a:r>
            <a:r>
              <a:rPr lang="sr-Latn-RS" sz="23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3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tacrolimus</a:t>
            </a:r>
            <a:r>
              <a:rPr lang="en-US" sz="23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300" i="1" dirty="0" err="1">
                <a:latin typeface="Arial" panose="020B0604020202020204" pitchFamily="34" charset="0"/>
                <a:cs typeface="Arial" panose="020B0604020202020204" pitchFamily="34" charset="0"/>
              </a:rPr>
              <a:t>amphotericin</a:t>
            </a:r>
            <a:r>
              <a:rPr lang="en-US" sz="2300" i="1" dirty="0">
                <a:latin typeface="Arial" panose="020B0604020202020204" pitchFamily="34" charset="0"/>
                <a:cs typeface="Arial" panose="020B0604020202020204" pitchFamily="34" charset="0"/>
              </a:rPr>
              <a:t> B, </a:t>
            </a:r>
            <a:r>
              <a:rPr lang="en-US" sz="23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cisplatin</a:t>
            </a:r>
            <a:r>
              <a:rPr lang="en-US" sz="23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3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poisoning with heavy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metals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ischemia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to obstruction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bloo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  flow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decrease  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bloo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 fl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ow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shock or heart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ailure</a:t>
            </a:r>
            <a:endParaRPr 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toxicity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rom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overloa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proteins such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*</a:t>
            </a:r>
            <a:r>
              <a:rPr lang="sr-Latn-R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hemoglobin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, or </a:t>
            </a:r>
            <a:r>
              <a:rPr lang="en-US" sz="2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myoglobin</a:t>
            </a:r>
            <a:endParaRPr lang="sr-Cyrl-RS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Hypoglicemia - symptoms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Symptoms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hypog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ycemia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vary among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ivi</a:t>
            </a:r>
            <a:r>
              <a:rPr lang="sr-Latn-R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ua</a:t>
            </a:r>
            <a:r>
              <a:rPr lang="sr-Latn-R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none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Epinephrine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</a:t>
            </a:r>
            <a:r>
              <a:rPr lang="sr-Latn-R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uces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assic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signs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symptoms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hypog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ycemia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tremb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endParaRPr 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sweating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nausea</a:t>
            </a:r>
            <a:endParaRPr 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rapi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ight-hea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ness</a:t>
            </a:r>
            <a:endParaRPr 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hunger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upper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omina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iscom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ort</a:t>
            </a:r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Overload </a:t>
            </a:r>
            <a:r>
              <a:rPr lang="sr-Latn-R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roteinuria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428736"/>
            <a:ext cx="9144000" cy="4525963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Overloa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proteinuria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occurs 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proteins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ltere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the 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glomerulus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excee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tubular uptake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capacity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examples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proteins causing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overloa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proteinuria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hemoglobin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myoglobin, f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Ig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light chain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paraproteins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massive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amounts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these proteins are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release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respectively,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cell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lysis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muscle cell injury,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multiple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myeloma</a:t>
            </a:r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Postrenal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roteinuria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Postrenal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proteinuria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arises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rom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injury</a:t>
            </a:r>
            <a:endParaRPr lang="sr-Latn-R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ammation</a:t>
            </a:r>
            <a:endParaRPr lang="sr-Latn-R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malignancy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lower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urinary tract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Microscopic examination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urine may reveal</a:t>
            </a:r>
            <a:endParaRPr 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ammatory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malignant cells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bacteria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f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orme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calle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casts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*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that arise in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ney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tubules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help to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istinguish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whether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process is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occurring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neys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or in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lower urinary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tract</a:t>
            </a:r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Haptoglobin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(Hp)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5054617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Haptoglobin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(Hp) is an α2-glycoprotein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bin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ree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hemoglobin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sr-Latn-RS" sz="28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synthesize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the liver </a:t>
            </a:r>
            <a:endParaRPr lang="sr-Latn-RS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Hp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consists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equal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numbers o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α- an β-subunits in variable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proportions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epen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on genotype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Hp/</a:t>
            </a:r>
            <a:r>
              <a:rPr lang="en-US" sz="28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complexes are 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rapi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boun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receptors on </a:t>
            </a:r>
            <a:endParaRPr lang="sr-Latn-RS" sz="28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reticuloenothelial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cells</a:t>
            </a:r>
            <a:endParaRPr lang="sr-Latn-RS" sz="28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Because Hp is remove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rom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circulation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d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egra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complexing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sr-Latn-R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Hp concentration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rops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severely when intravascular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hemolysis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occurs, so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Hp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assists in </a:t>
            </a:r>
            <a:endParaRPr lang="sr-Latn-R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sr-Latn-R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</a:t>
            </a:r>
            <a:r>
              <a:rPr lang="sr-Latn-R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ying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hemolytic 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isor</a:t>
            </a:r>
            <a:r>
              <a:rPr lang="sr-Latn-R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ers</a:t>
            </a:r>
            <a:endParaRPr lang="sr-Cyrl-RS" sz="2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Hp - Clinical significance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Determination of Hp in blood is indicated in case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sr-Latn-RS" sz="2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acute-phase reaction and intravascular hemolysis</a:t>
            </a:r>
            <a:endParaRPr lang="sr-Latn-RS" sz="2400" i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↑</a:t>
            </a:r>
            <a:r>
              <a:rPr lang="sr-Latn-R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haptoglobine concentration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sr-Latn-R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acute-phase reaction</a:t>
            </a:r>
            <a:endParaRPr lang="sr-Latn-RS" sz="2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- burns</a:t>
            </a:r>
            <a:endParaRPr lang="sr-Latn-RS" sz="2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- Nephrotic syndrome</a:t>
            </a:r>
            <a:endParaRPr lang="sr-Latn-RS" sz="2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↓</a:t>
            </a:r>
            <a:r>
              <a:rPr lang="sr-Latn-RS" sz="2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haptoglobine concentration</a:t>
            </a:r>
            <a:endParaRPr lang="sr-Latn-RS" sz="2400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Accelerated intravascular hemolysis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( hemolytic anemia, blood transfusion, malaria)</a:t>
            </a:r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errin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428736"/>
            <a:ext cx="8443914" cy="4525963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Trans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errin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(TRF)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- 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major plasma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iron 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Trans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errin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accounts  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 most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total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iron-bin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capacity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IBC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plasma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molecule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erric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ions 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RF-Fe3 complex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transports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iron to cells or incorporation into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cytochromes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myoglobin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storage sites, such as the liver 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reticuloen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othelial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</a:t>
            </a:r>
            <a:endParaRPr lang="sr-Cyrl-R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sr-Latn-RS" sz="3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Transferrin -</a:t>
            </a:r>
            <a:r>
              <a:rPr lang="en-US" sz="3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Biochemistry and Function</a:t>
            </a:r>
            <a:br>
              <a:rPr lang="en-US" i="1" dirty="0" smtClean="0"/>
            </a:b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RF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synthesize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primarily in the liver </a:t>
            </a:r>
            <a:endParaRPr lang="sr-Latn-RS" sz="2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usually migrates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β-region on routine </a:t>
            </a:r>
            <a:endParaRPr lang="sr-Latn-RS" sz="26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 </a:t>
            </a:r>
            <a:r>
              <a:rPr lang="en-US" sz="2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electrophoresis 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serum</a:t>
            </a:r>
            <a:endParaRPr lang="en-US" sz="2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Plasma concentrations are regulate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primarily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availability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iron</a:t>
            </a:r>
            <a:endParaRPr lang="sr-Latn-RS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*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with plasma concentrations </a:t>
            </a:r>
            <a:r>
              <a:rPr 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rising with iron </a:t>
            </a:r>
            <a:endParaRPr lang="sr-Latn-RS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d</a:t>
            </a:r>
            <a:r>
              <a:rPr lang="en-U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Latn-RS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</a:t>
            </a:r>
            <a:r>
              <a:rPr lang="en-US" sz="2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ciency</a:t>
            </a:r>
            <a:endParaRPr lang="sr-Latn-RS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* </a:t>
            </a:r>
            <a:r>
              <a:rPr lang="en-U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sr-Latn-R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 f</a:t>
            </a:r>
            <a:r>
              <a:rPr lang="en-US" sz="26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alling</a:t>
            </a:r>
            <a:r>
              <a:rPr lang="en-U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Latn-R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6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equacy</a:t>
            </a:r>
            <a:r>
              <a:rPr lang="en-U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iron</a:t>
            </a:r>
            <a:endParaRPr lang="sr-Cyrl-RS" sz="2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Transferrin- Clinical significance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Evaluation </a:t>
            </a:r>
            <a:r>
              <a:rPr lang="en-US" dirty="0" smtClean="0"/>
              <a:t>o</a:t>
            </a:r>
            <a:r>
              <a:rPr lang="sr-Latn-RS" dirty="0" smtClean="0"/>
              <a:t>f</a:t>
            </a:r>
            <a:r>
              <a:rPr lang="en-US" dirty="0" smtClean="0"/>
              <a:t> </a:t>
            </a:r>
            <a:r>
              <a:rPr lang="en-US" dirty="0"/>
              <a:t>plasma </a:t>
            </a:r>
            <a:r>
              <a:rPr lang="sr-Latn-RS" dirty="0" smtClean="0"/>
              <a:t>T</a:t>
            </a:r>
            <a:r>
              <a:rPr lang="en-US" dirty="0" smtClean="0"/>
              <a:t>RF </a:t>
            </a:r>
            <a:r>
              <a:rPr lang="en-US" dirty="0"/>
              <a:t>concentrations </a:t>
            </a:r>
            <a:r>
              <a:rPr lang="en-US" dirty="0" err="1" smtClean="0"/>
              <a:t>ai</a:t>
            </a:r>
            <a:r>
              <a:rPr lang="sr-Latn-RS" dirty="0" smtClean="0"/>
              <a:t>d</a:t>
            </a:r>
            <a:r>
              <a:rPr lang="en-US" dirty="0" smtClean="0"/>
              <a:t>s </a:t>
            </a:r>
            <a:r>
              <a:rPr lang="en-US" dirty="0"/>
              <a:t>in the </a:t>
            </a:r>
            <a:endParaRPr lang="sr-Latn-RS" dirty="0" smtClean="0"/>
          </a:p>
          <a:p>
            <a:pPr>
              <a:buNone/>
            </a:pPr>
            <a:r>
              <a:rPr lang="sr-Latn-RS" dirty="0" smtClean="0"/>
              <a:t>    - </a:t>
            </a:r>
            <a:r>
              <a:rPr lang="sr-Latn-RS" dirty="0">
                <a:solidFill>
                  <a:srgbClr val="0070C0"/>
                </a:solidFill>
              </a:rPr>
              <a:t>d</a:t>
            </a:r>
            <a:r>
              <a:rPr lang="en-US" dirty="0" err="1" smtClean="0">
                <a:solidFill>
                  <a:srgbClr val="0070C0"/>
                </a:solidFill>
              </a:rPr>
              <a:t>i</a:t>
            </a:r>
            <a:r>
              <a:rPr lang="sr-Latn-RS" dirty="0">
                <a:solidFill>
                  <a:srgbClr val="0070C0"/>
                </a:solidFill>
              </a:rPr>
              <a:t>f</a:t>
            </a:r>
            <a:r>
              <a:rPr lang="en-US" dirty="0" err="1" smtClean="0">
                <a:solidFill>
                  <a:srgbClr val="0070C0"/>
                </a:solidFill>
              </a:rPr>
              <a:t>erential</a:t>
            </a:r>
            <a:r>
              <a:rPr lang="sr-Latn-RS" dirty="0" smtClean="0">
                <a:solidFill>
                  <a:srgbClr val="0070C0"/>
                </a:solidFill>
              </a:rPr>
              <a:t> d</a:t>
            </a:r>
            <a:r>
              <a:rPr lang="en-US" dirty="0" err="1" smtClean="0">
                <a:solidFill>
                  <a:srgbClr val="0070C0"/>
                </a:solidFill>
              </a:rPr>
              <a:t>iagnosis</a:t>
            </a:r>
            <a:r>
              <a:rPr lang="en-US" dirty="0" smtClean="0">
                <a:solidFill>
                  <a:srgbClr val="0070C0"/>
                </a:solidFill>
              </a:rPr>
              <a:t> o</a:t>
            </a:r>
            <a:r>
              <a:rPr lang="sr-Latn-RS" dirty="0" smtClean="0">
                <a:solidFill>
                  <a:srgbClr val="0070C0"/>
                </a:solidFill>
              </a:rPr>
              <a:t>f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anemia </a:t>
            </a:r>
            <a:r>
              <a:rPr lang="en-US" dirty="0" smtClean="0"/>
              <a:t>an</a:t>
            </a:r>
            <a:r>
              <a:rPr lang="sr-Latn-RS" dirty="0" smtClean="0"/>
              <a:t>d</a:t>
            </a:r>
            <a:endParaRPr lang="sr-Latn-RS" dirty="0" smtClean="0"/>
          </a:p>
          <a:p>
            <a:pPr>
              <a:buNone/>
            </a:pPr>
            <a:r>
              <a:rPr lang="sr-Latn-RS" dirty="0"/>
              <a:t> </a:t>
            </a:r>
            <a:r>
              <a:rPr lang="sr-Latn-RS" dirty="0" smtClean="0"/>
              <a:t>   -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</a:rPr>
              <a:t>in monitoring </a:t>
            </a:r>
            <a:r>
              <a:rPr lang="en-US" dirty="0" smtClean="0">
                <a:solidFill>
                  <a:srgbClr val="FF0000"/>
                </a:solidFill>
              </a:rPr>
              <a:t>o</a:t>
            </a:r>
            <a:r>
              <a:rPr lang="sr-Latn-RS" dirty="0" smtClean="0">
                <a:solidFill>
                  <a:srgbClr val="FF0000"/>
                </a:solidFill>
              </a:rPr>
              <a:t>f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treatment </a:t>
            </a:r>
            <a:r>
              <a:rPr lang="en-US" dirty="0" smtClean="0">
                <a:solidFill>
                  <a:srgbClr val="FF0000"/>
                </a:solidFill>
              </a:rPr>
              <a:t>or</a:t>
            </a:r>
            <a:r>
              <a:rPr lang="sr-Latn-R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iron </a:t>
            </a:r>
            <a:r>
              <a:rPr lang="sr-Latn-RS" dirty="0" smtClean="0">
                <a:solidFill>
                  <a:srgbClr val="FF0000"/>
                </a:solidFill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sr-Latn-RS" dirty="0" smtClean="0">
                <a:solidFill>
                  <a:srgbClr val="FF0000"/>
                </a:solidFill>
              </a:rPr>
              <a:t>fi</a:t>
            </a:r>
            <a:r>
              <a:rPr lang="en-US" dirty="0" err="1" smtClean="0">
                <a:solidFill>
                  <a:srgbClr val="FF0000"/>
                </a:solidFill>
              </a:rPr>
              <a:t>ciency</a:t>
            </a:r>
            <a:r>
              <a:rPr lang="en-US" dirty="0" smtClean="0">
                <a:solidFill>
                  <a:srgbClr val="FF0000"/>
                </a:solidFill>
              </a:rPr>
              <a:t> anemia</a:t>
            </a:r>
            <a:endParaRPr lang="sr-Latn-R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 </a:t>
            </a:r>
            <a:r>
              <a:rPr lang="en-US" dirty="0"/>
              <a:t>In cases </a:t>
            </a:r>
            <a:r>
              <a:rPr lang="en-US" dirty="0" smtClean="0"/>
              <a:t>o</a:t>
            </a:r>
            <a:r>
              <a:rPr lang="sr-Latn-RS" dirty="0" smtClean="0"/>
              <a:t>f</a:t>
            </a:r>
            <a:r>
              <a:rPr lang="en-US" dirty="0" smtClean="0"/>
              <a:t> </a:t>
            </a:r>
            <a:r>
              <a:rPr lang="en-US" dirty="0"/>
              <a:t>iron </a:t>
            </a:r>
            <a:r>
              <a:rPr lang="sr-Latn-RS" dirty="0"/>
              <a:t>d</a:t>
            </a:r>
            <a:r>
              <a:rPr lang="en-US" dirty="0" smtClean="0"/>
              <a:t>e</a:t>
            </a:r>
            <a:r>
              <a:rPr lang="sr-Latn-RS" dirty="0" smtClean="0"/>
              <a:t>fi</a:t>
            </a:r>
            <a:r>
              <a:rPr lang="en-US" dirty="0" err="1" smtClean="0"/>
              <a:t>ciency</a:t>
            </a:r>
            <a:endParaRPr lang="sr-Latn-RS" dirty="0" smtClean="0"/>
          </a:p>
          <a:p>
            <a:pPr>
              <a:buNone/>
            </a:pPr>
            <a:r>
              <a:rPr lang="sr-Latn-RS" dirty="0"/>
              <a:t> </a:t>
            </a:r>
            <a:r>
              <a:rPr lang="sr-Latn-RS" dirty="0" smtClean="0"/>
              <a:t>   - 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</a:rPr>
              <a:t>the </a:t>
            </a:r>
            <a:r>
              <a:rPr lang="sr-Latn-RS" dirty="0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RF</a:t>
            </a:r>
            <a:r>
              <a:rPr lang="sr-Latn-R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concentration </a:t>
            </a:r>
            <a:r>
              <a:rPr lang="en-US" dirty="0">
                <a:solidFill>
                  <a:srgbClr val="FF0000"/>
                </a:solidFill>
              </a:rPr>
              <a:t>is </a:t>
            </a:r>
            <a:r>
              <a:rPr lang="sr-Latn-R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increase </a:t>
            </a:r>
            <a:endParaRPr lang="sr-Latn-R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sr-Latn-RS" dirty="0"/>
              <a:t> </a:t>
            </a:r>
            <a:r>
              <a:rPr lang="sr-Latn-RS" dirty="0" smtClean="0"/>
              <a:t>   - </a:t>
            </a:r>
            <a:r>
              <a:rPr lang="en-US" dirty="0" smtClean="0"/>
              <a:t> </a:t>
            </a:r>
            <a:r>
              <a:rPr lang="en-US" dirty="0">
                <a:solidFill>
                  <a:srgbClr val="00B050"/>
                </a:solidFill>
              </a:rPr>
              <a:t>but the protein has low </a:t>
            </a:r>
            <a:r>
              <a:rPr lang="en-US" dirty="0" smtClean="0">
                <a:solidFill>
                  <a:srgbClr val="00B050"/>
                </a:solidFill>
              </a:rPr>
              <a:t>saturation</a:t>
            </a:r>
            <a:r>
              <a:rPr lang="sr-Latn-R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with iron</a:t>
            </a:r>
            <a:endParaRPr lang="sr-Latn-RS" dirty="0" smtClean="0">
              <a:solidFill>
                <a:srgbClr val="00B050"/>
              </a:solidFill>
            </a:endParaRPr>
          </a:p>
          <a:p>
            <a:r>
              <a:rPr lang="en-US" dirty="0" smtClean="0"/>
              <a:t> </a:t>
            </a:r>
            <a:r>
              <a:rPr lang="en-US" dirty="0"/>
              <a:t>In anemia </a:t>
            </a:r>
            <a:r>
              <a:rPr lang="en-US" dirty="0" smtClean="0"/>
              <a:t>o</a:t>
            </a:r>
            <a:r>
              <a:rPr lang="sr-Latn-RS" dirty="0" smtClean="0"/>
              <a:t>f</a:t>
            </a:r>
            <a:r>
              <a:rPr lang="en-US" dirty="0" smtClean="0"/>
              <a:t> </a:t>
            </a:r>
            <a:r>
              <a:rPr lang="en-US" dirty="0"/>
              <a:t>chronic </a:t>
            </a:r>
            <a:r>
              <a:rPr lang="sr-Latn-RS" dirty="0" smtClean="0"/>
              <a:t> d</a:t>
            </a:r>
            <a:r>
              <a:rPr lang="en-US" dirty="0" err="1" smtClean="0"/>
              <a:t>isease</a:t>
            </a:r>
            <a:r>
              <a:rPr lang="en-US" dirty="0" smtClean="0"/>
              <a:t> </a:t>
            </a:r>
            <a:r>
              <a:rPr lang="en-US" dirty="0" err="1" smtClean="0"/>
              <a:t>instea</a:t>
            </a:r>
            <a:r>
              <a:rPr lang="sr-Latn-RS" dirty="0" smtClean="0"/>
              <a:t>d </a:t>
            </a:r>
            <a:r>
              <a:rPr lang="en-US" dirty="0" smtClean="0"/>
              <a:t> o</a:t>
            </a:r>
            <a:r>
              <a:rPr lang="sr-Latn-RS" dirty="0" smtClean="0"/>
              <a:t>f</a:t>
            </a:r>
            <a:r>
              <a:rPr lang="en-US" dirty="0" smtClean="0"/>
              <a:t> </a:t>
            </a:r>
            <a:r>
              <a:rPr lang="sr-Latn-RS" dirty="0" smtClean="0"/>
              <a:t> d</a:t>
            </a:r>
            <a:r>
              <a:rPr lang="en-US" dirty="0" smtClean="0"/>
              <a:t>e</a:t>
            </a:r>
            <a:r>
              <a:rPr lang="sr-Latn-RS" dirty="0" smtClean="0"/>
              <a:t>fi</a:t>
            </a:r>
            <a:r>
              <a:rPr lang="en-US" dirty="0" err="1" smtClean="0"/>
              <a:t>ciency</a:t>
            </a:r>
            <a:r>
              <a:rPr lang="en-US" dirty="0" smtClean="0"/>
              <a:t> o</a:t>
            </a:r>
            <a:r>
              <a:rPr lang="sr-Latn-RS" dirty="0" smtClean="0"/>
              <a:t>f</a:t>
            </a:r>
            <a:endParaRPr lang="en-US" dirty="0"/>
          </a:p>
          <a:p>
            <a:pPr>
              <a:buNone/>
            </a:pPr>
            <a:r>
              <a:rPr lang="sr-Latn-RS" dirty="0" smtClean="0"/>
              <a:t>     </a:t>
            </a:r>
            <a:r>
              <a:rPr lang="en-US" dirty="0" smtClean="0"/>
              <a:t>iron</a:t>
            </a:r>
            <a:r>
              <a:rPr lang="en-US" dirty="0"/>
              <a:t>, </a:t>
            </a:r>
            <a:r>
              <a:rPr lang="sr-Latn-RS" dirty="0" smtClean="0"/>
              <a:t>T</a:t>
            </a:r>
            <a:r>
              <a:rPr lang="en-US" dirty="0" smtClean="0"/>
              <a:t>RF </a:t>
            </a:r>
            <a:r>
              <a:rPr lang="en-US" dirty="0"/>
              <a:t>concentration may be normal or low, but the </a:t>
            </a:r>
            <a:endParaRPr lang="sr-Latn-RS" dirty="0" smtClean="0"/>
          </a:p>
          <a:p>
            <a:pPr>
              <a:buNone/>
            </a:pPr>
            <a:r>
              <a:rPr lang="sr-Latn-RS" dirty="0"/>
              <a:t> </a:t>
            </a:r>
            <a:r>
              <a:rPr lang="sr-Latn-RS" dirty="0" smtClean="0"/>
              <a:t>    </a:t>
            </a:r>
            <a:r>
              <a:rPr lang="en-US" dirty="0" smtClean="0"/>
              <a:t>protein</a:t>
            </a:r>
            <a:r>
              <a:rPr lang="sr-Latn-RS" dirty="0" smtClean="0"/>
              <a:t> </a:t>
            </a:r>
            <a:r>
              <a:rPr lang="en-US" dirty="0" smtClean="0"/>
              <a:t>is </a:t>
            </a:r>
            <a:r>
              <a:rPr lang="en-US" dirty="0"/>
              <a:t>highly saturate with </a:t>
            </a:r>
            <a:r>
              <a:rPr lang="en-US" dirty="0" smtClean="0"/>
              <a:t>iron</a:t>
            </a:r>
            <a:endParaRPr lang="sr-Cyrl-RS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Transferrin- clinical significance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428736"/>
            <a:ext cx="8929718" cy="4525963"/>
          </a:xfrm>
        </p:spPr>
        <p:txBody>
          <a:bodyPr>
            <a:no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High concentrations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RF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present in pregnancy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uring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estrogen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administration   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RF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 a negative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APP</a:t>
            </a:r>
            <a:endParaRPr 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low concentrations occur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ammation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malignancy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Decrease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synthesis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occurs with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chronic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liver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isease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or protein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malnutrition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Protein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loss,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such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as that seen in the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nephrotic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rome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protein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losing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enteropathy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also causes low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concentrations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of TRF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Fibrinogen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Fibrinogen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terminal component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coagulation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aggregates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f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orm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brous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network when it is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cleave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protease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thrombin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Maintaining a equate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concentrations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brinogen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important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preventing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blee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Fibrinogenis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positive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APP</a:t>
            </a:r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Fibrinogen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clinical significance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85860"/>
            <a:ext cx="8658196" cy="4525963"/>
          </a:xfrm>
        </p:spPr>
        <p:txBody>
          <a:bodyPr>
            <a:no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Low plasma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concentrations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occur as the result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consumption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f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rom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extensive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blee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ysregulation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coagulation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such as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isseminate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intravascular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coagulation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Functional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isor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brinogen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ys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brinogenemia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may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seen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with liver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isease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or as a rare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inherite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isor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Fibrinogen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positive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APP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plasma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concentrations o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brinogen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on a chronic basis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associate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with increase risk o car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iovascular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isease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relate to increase plasma viscosity or the increase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tenency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thrombosis.</a:t>
            </a:r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Hypoglicemia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autonomic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symptoms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nonspeci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 an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may be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note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other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itions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such as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-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hyperthyroi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ism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-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pheochromocytoma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-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anxiety</a:t>
            </a:r>
            <a:endParaRPr lang="sr-Cyrl-R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Urea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practically 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non-toxic compound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highly soluble in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synthesis in the liver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main pathway in ammonia detoxification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metabolic product of protein catabolism (75% of non-protein nitrogen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More than 90% of urea is excreted by the kidneys, and 10% through the GIT and skin</a:t>
            </a:r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Urea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Catabo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ism o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proteins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amino acids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resu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ts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ormation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UREA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which is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predominant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y c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eared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rom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body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kidneys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Urea</a:t>
            </a: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major nitrogen-containing 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metabo</a:t>
            </a:r>
            <a:r>
              <a:rPr lang="sr-Latn-R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8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o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 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catabo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ism </a:t>
            </a: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humans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accounting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or more than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75%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nonprotein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nitrogen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eventua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y excreted</a:t>
            </a:r>
            <a:endParaRPr lang="sr-Cyrl-R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Urea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 biosynthesis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urea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rom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amino acid nitrogen–derived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ammonia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carried </a:t>
            </a: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 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usive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hepatic enzymes </a:t>
            </a:r>
            <a:endParaRPr lang="sr-Latn-RS" sz="28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urea 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During the process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protein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catabo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ism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amino acid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nitrogen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converted to urea in the </a:t>
            </a:r>
            <a:endParaRPr lang="sr-Latn-RS" sz="28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l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iver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the action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so-ca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lled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urea </a:t>
            </a:r>
            <a:r>
              <a:rPr lang="en-US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endParaRPr lang="sr-Latn-RS" sz="28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enzymes</a:t>
            </a:r>
            <a:endParaRPr lang="sr-Cyrl-RS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Urea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600200"/>
            <a:ext cx="8929718" cy="4525963"/>
          </a:xfrm>
        </p:spPr>
        <p:txBody>
          <a:bodyPr>
            <a:normAutofit/>
          </a:bodyPr>
          <a:lstStyle/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The normal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urea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in blood or serum is 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3.0-8.0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mmol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/L</a:t>
            </a:r>
            <a:endParaRPr lang="sr-Latn-R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The range is wide because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variations due to protein intake,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- endogenous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catabolism,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state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hydration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, hepatic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urea synthesis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renal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urea excretion</a:t>
            </a:r>
            <a:endParaRPr lang="sr-Latn-R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igh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concentrations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of 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urea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 in 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- uremia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Urea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More than 90% of urea is excreted by the kidneys, and 10% through the GIT and skin</a:t>
            </a:r>
            <a:endParaRPr lang="sr-Cyrl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Consequent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kidney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disease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 associated with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accumu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ation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urea in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ood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ood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urea concentration characterizes 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uremic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azotemic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Measurement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serum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urea has been used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many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years as an indicator o kidney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unction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However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iis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now genera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accepted that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creatinine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measurement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provides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better in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ormation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this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respect</a:t>
            </a:r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Uremia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340369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Severa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extrarena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actors 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uence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circu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ating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urea concentration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l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imiting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its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as a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kidney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unction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erum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urea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r>
              <a:rPr lang="sr-Latn-R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sr-Latn-R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sr-Latn-R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high-protein 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diet</a:t>
            </a:r>
            <a:endParaRPr lang="sr-Latn-RS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sr-Latn-R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catabo</a:t>
            </a:r>
            <a:r>
              <a:rPr lang="sr-Latn-R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ism</a:t>
            </a:r>
            <a:endParaRPr lang="sr-Latn-RS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reabsorption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</a:t>
            </a:r>
            <a:r>
              <a:rPr lang="sr-Latn-R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ood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proteins 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Latn-R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US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sr-Latn-R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GI 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hemorrhage</a:t>
            </a:r>
            <a:endParaRPr lang="sr-Latn-RS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 with </a:t>
            </a:r>
            <a:r>
              <a:rPr lang="en-US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cortiso</a:t>
            </a:r>
            <a:r>
              <a:rPr lang="sr-Latn-R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its 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synthetic</a:t>
            </a:r>
            <a:r>
              <a:rPr lang="sr-Latn-R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</a:t>
            </a:r>
            <a:r>
              <a:rPr lang="sr-Latn-R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ogues</a:t>
            </a:r>
            <a:endParaRPr lang="sr-Latn-RS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dehydration</a:t>
            </a:r>
            <a:endParaRPr lang="sr-Latn-RS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decreased 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</a:t>
            </a:r>
            <a:r>
              <a:rPr lang="sr-Latn-R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usion</a:t>
            </a:r>
            <a:r>
              <a:rPr lang="sr-Latn-R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kidneys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heart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f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ai</a:t>
            </a: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ure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sr-Latn-RS" sz="28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8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</a:t>
            </a:r>
            <a:r>
              <a:rPr lang="en-US" sz="28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prerena</a:t>
            </a:r>
            <a:r>
              <a:rPr lang="sr-Latn-RS" sz="28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8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situations,</a:t>
            </a:r>
            <a:r>
              <a:rPr lang="sr-Latn-RS" sz="28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serum </a:t>
            </a:r>
            <a:r>
              <a:rPr lang="en-US" sz="28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creatinine</a:t>
            </a:r>
            <a:r>
              <a:rPr lang="en-US" sz="2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sr-Latn-RS" sz="2800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28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 </a:t>
            </a:r>
            <a:r>
              <a:rPr lang="en-US" sz="2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be within its </a:t>
            </a:r>
            <a:r>
              <a:rPr lang="en-US" sz="28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sr-Latn-RS" sz="28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erence</a:t>
            </a:r>
            <a:r>
              <a:rPr lang="sr-Latn-RS" sz="28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interva</a:t>
            </a:r>
            <a:r>
              <a:rPr lang="sr-Latn-RS" sz="28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8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RS" sz="28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Uremia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285860"/>
            <a:ext cx="8543956" cy="4840303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obstructive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postrena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conditions such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ignancy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nephro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ithiasis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prostatism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serum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creatinine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urea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 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increased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reater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increase in serum urea than in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creatinine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is 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seen because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increased back-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ff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usion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considerations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give rise to the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principa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inica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uti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ity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serum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urea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its measurement in conjunction with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serum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creatinine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and subsequent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ation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urea-to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creatinine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which has been used as a crude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discriminator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prerena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postrena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uremia</a:t>
            </a:r>
            <a:endParaRPr lang="sr-Cyrl-R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creatinine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8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reatinine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(MW 113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Da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cyc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anhydride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creatine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is produced as the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fi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product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decomposition o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phosphocreatine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-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It is excreted in the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urine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measurements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asma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creatinine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endParaRPr lang="sr-Latn-RS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 </a:t>
            </a:r>
            <a:r>
              <a:rPr lang="en-US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rena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earance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used as diagnostic</a:t>
            </a:r>
            <a:endParaRPr lang="en-U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indicators o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kidney </a:t>
            </a:r>
            <a:r>
              <a:rPr lang="sr-Latn-R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unction</a:t>
            </a:r>
            <a:endParaRPr lang="sr-Cyrl-R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Creatine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9124" y="1571612"/>
            <a:ext cx="4400552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Creatine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is synthesized in the 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kidneys,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iver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 pancreas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by two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enzymatica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ll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 mediated 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In the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fi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rst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transamidation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arginine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 g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ycine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orms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guanidinoacetic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acid 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the second reaction,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methy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ation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guanidinoacetic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acid occurs with 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S-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adenosy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methionine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as the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methy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  d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onor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Creatine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is then transported in b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ood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 other organs,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such as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musc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 and 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brain, where it is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phosphory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ated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to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phosphocreatine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 high-energy 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compound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/>
          </a:p>
        </p:txBody>
      </p:sp>
      <p:pic>
        <p:nvPicPr>
          <p:cNvPr id="5" name="Picture 1" descr="CreatinIN"/>
          <p:cNvPicPr>
            <a:picLocks noGrp="1" noChangeAspect="1" noChangeArrowheads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142844" y="1714488"/>
            <a:ext cx="4038600" cy="396648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reatinine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clearance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2071678"/>
            <a:ext cx="5810293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5720" y="3429000"/>
            <a:ext cx="885828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sr-Latn-R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Ucr</a:t>
            </a:r>
            <a:r>
              <a:rPr lang="sr-Cyrl-R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rinary creatinin concentration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r-Latn-R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sr-Cyrl-R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sr-Latn-R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erum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creatinine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r-Latn-R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rine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volume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- Body surface area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factor 1.73/A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-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normalizes the clearance for the average body surface area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Hypoglicemia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brain is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comp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ete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epen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ucose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energy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uction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un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physio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ogica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con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itions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Approximate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ha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lf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ucose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use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resting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dults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is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found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CNS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Very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ow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concentrations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p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asma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ucose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1.10-1.65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mmo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/L) cause severe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CNS dysfunction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During pro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onge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f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asting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hypog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ycemia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ketones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as an energy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ign of CNS dysfunction: headache, confusion, ....</a:t>
            </a:r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Uric acid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main product of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purine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metabolism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/>
              <a:t>Rena</a:t>
            </a:r>
            <a:r>
              <a:rPr lang="sr-Latn-RS" sz="2800" dirty="0" smtClean="0"/>
              <a:t>l</a:t>
            </a:r>
            <a:r>
              <a:rPr lang="en-US" sz="2800" dirty="0" smtClean="0"/>
              <a:t> hand</a:t>
            </a:r>
            <a:r>
              <a:rPr lang="sr-Latn-RS" sz="2800" dirty="0" smtClean="0"/>
              <a:t>l</a:t>
            </a:r>
            <a:r>
              <a:rPr lang="en-US" sz="2800" dirty="0" err="1" smtClean="0"/>
              <a:t>ing</a:t>
            </a:r>
            <a:r>
              <a:rPr lang="en-US" sz="2800" dirty="0" smtClean="0"/>
              <a:t> o</a:t>
            </a:r>
            <a:r>
              <a:rPr lang="sr-Latn-RS" sz="2800" dirty="0" smtClean="0"/>
              <a:t>f</a:t>
            </a:r>
            <a:r>
              <a:rPr lang="en-US" sz="2800" dirty="0" smtClean="0"/>
              <a:t> </a:t>
            </a:r>
            <a:r>
              <a:rPr lang="en-US" sz="2800" dirty="0"/>
              <a:t>uric acid is </a:t>
            </a:r>
            <a:r>
              <a:rPr lang="en-US" sz="2800" dirty="0" smtClean="0"/>
              <a:t>comp</a:t>
            </a:r>
            <a:r>
              <a:rPr lang="sr-Latn-RS" sz="2800" dirty="0" smtClean="0"/>
              <a:t>l</a:t>
            </a:r>
            <a:r>
              <a:rPr lang="en-US" sz="2800" dirty="0" smtClean="0"/>
              <a:t>ex </a:t>
            </a:r>
            <a:r>
              <a:rPr lang="en-US" sz="2800" dirty="0"/>
              <a:t>and </a:t>
            </a:r>
            <a:r>
              <a:rPr lang="en-US" sz="2800" dirty="0" err="1" smtClean="0"/>
              <a:t>invo</a:t>
            </a:r>
            <a:r>
              <a:rPr lang="sr-Latn-RS" sz="2800" dirty="0" smtClean="0"/>
              <a:t>l</a:t>
            </a:r>
            <a:r>
              <a:rPr lang="en-US" sz="2800" dirty="0" err="1" smtClean="0"/>
              <a:t>ves</a:t>
            </a:r>
            <a:r>
              <a:rPr lang="en-US" sz="2800" dirty="0" smtClean="0"/>
              <a:t> </a:t>
            </a:r>
            <a:r>
              <a:rPr lang="sr-Latn-RS" sz="2800" dirty="0" smtClean="0"/>
              <a:t>f</a:t>
            </a:r>
            <a:r>
              <a:rPr lang="en-US" sz="2800" dirty="0" smtClean="0"/>
              <a:t>our</a:t>
            </a:r>
            <a:r>
              <a:rPr lang="sr-Latn-RS" sz="2800" dirty="0" smtClean="0"/>
              <a:t> </a:t>
            </a:r>
            <a:r>
              <a:rPr lang="en-US" sz="2800" dirty="0" err="1" smtClean="0"/>
              <a:t>sequentia</a:t>
            </a:r>
            <a:r>
              <a:rPr lang="sr-Latn-RS" sz="2800" dirty="0" smtClean="0"/>
              <a:t>l</a:t>
            </a:r>
            <a:r>
              <a:rPr lang="en-US" sz="2800" dirty="0" smtClean="0"/>
              <a:t> steps</a:t>
            </a:r>
            <a:endParaRPr lang="sr-Latn-RS" sz="2800" dirty="0" smtClean="0"/>
          </a:p>
          <a:p>
            <a:pPr>
              <a:buNone/>
            </a:pPr>
            <a:r>
              <a:rPr lang="sr-Latn-RS" sz="2800" dirty="0" smtClean="0"/>
              <a:t>    - </a:t>
            </a:r>
            <a:r>
              <a:rPr lang="en-US" sz="2800" dirty="0" smtClean="0"/>
              <a:t>g</a:t>
            </a:r>
            <a:r>
              <a:rPr lang="sr-Latn-RS" sz="2800" dirty="0" smtClean="0"/>
              <a:t>l</a:t>
            </a:r>
            <a:r>
              <a:rPr lang="en-US" sz="2800" dirty="0" err="1" smtClean="0"/>
              <a:t>omeru</a:t>
            </a:r>
            <a:r>
              <a:rPr lang="sr-Latn-RS" sz="2800" dirty="0"/>
              <a:t>l</a:t>
            </a:r>
            <a:r>
              <a:rPr lang="en-US" sz="2800" dirty="0" err="1" smtClean="0"/>
              <a:t>ar</a:t>
            </a:r>
            <a:r>
              <a:rPr lang="en-US" sz="2800" dirty="0" smtClean="0"/>
              <a:t> </a:t>
            </a:r>
            <a:r>
              <a:rPr lang="sr-Latn-RS" sz="2800" dirty="0" smtClean="0"/>
              <a:t>fil</a:t>
            </a:r>
            <a:r>
              <a:rPr lang="en-US" sz="2800" dirty="0" err="1" smtClean="0"/>
              <a:t>tration</a:t>
            </a:r>
            <a:r>
              <a:rPr lang="en-US" sz="2800" dirty="0" smtClean="0"/>
              <a:t> </a:t>
            </a:r>
            <a:endParaRPr lang="sr-Latn-RS" sz="2800" dirty="0" smtClean="0"/>
          </a:p>
          <a:p>
            <a:pPr>
              <a:buNone/>
            </a:pPr>
            <a:r>
              <a:rPr lang="sr-Latn-RS" sz="2800" dirty="0"/>
              <a:t> </a:t>
            </a:r>
            <a:r>
              <a:rPr lang="sr-Latn-RS" sz="2800" dirty="0" smtClean="0"/>
              <a:t>   - </a:t>
            </a:r>
            <a:r>
              <a:rPr lang="en-US" sz="2800" dirty="0" err="1" smtClean="0"/>
              <a:t>reabsorption</a:t>
            </a:r>
            <a:r>
              <a:rPr lang="sr-Latn-RS" sz="2800" dirty="0" smtClean="0"/>
              <a:t> </a:t>
            </a:r>
            <a:r>
              <a:rPr lang="en-US" sz="2800" dirty="0" smtClean="0"/>
              <a:t>in </a:t>
            </a:r>
            <a:r>
              <a:rPr lang="en-US" sz="2800" dirty="0"/>
              <a:t>the </a:t>
            </a:r>
            <a:r>
              <a:rPr lang="en-US" sz="2800" dirty="0" err="1" smtClean="0"/>
              <a:t>proxima</a:t>
            </a:r>
            <a:r>
              <a:rPr lang="sr-Latn-RS" sz="2800" dirty="0" smtClean="0"/>
              <a:t>l</a:t>
            </a:r>
            <a:r>
              <a:rPr lang="en-US" sz="2800" dirty="0" smtClean="0"/>
              <a:t> </a:t>
            </a:r>
            <a:r>
              <a:rPr lang="en-US" sz="2800" dirty="0" err="1" smtClean="0"/>
              <a:t>conv</a:t>
            </a:r>
            <a:r>
              <a:rPr lang="sr-Latn-RS" sz="2800" dirty="0" smtClean="0"/>
              <a:t>ol</a:t>
            </a:r>
            <a:r>
              <a:rPr lang="en-US" sz="2800" dirty="0" err="1" smtClean="0"/>
              <a:t>uted</a:t>
            </a:r>
            <a:r>
              <a:rPr lang="en-US" sz="2800" dirty="0" smtClean="0"/>
              <a:t> </a:t>
            </a:r>
            <a:r>
              <a:rPr lang="en-US" sz="2800" dirty="0" err="1" smtClean="0"/>
              <a:t>tubu</a:t>
            </a:r>
            <a:r>
              <a:rPr lang="sr-Latn-RS" sz="2800" dirty="0" smtClean="0"/>
              <a:t>l</a:t>
            </a:r>
            <a:r>
              <a:rPr lang="en-US" sz="2800" dirty="0" smtClean="0"/>
              <a:t>e o</a:t>
            </a:r>
            <a:r>
              <a:rPr lang="sr-Latn-RS" sz="2800" dirty="0" smtClean="0"/>
              <a:t>f</a:t>
            </a:r>
            <a:r>
              <a:rPr lang="en-US" sz="2800" dirty="0" smtClean="0"/>
              <a:t> </a:t>
            </a:r>
            <a:r>
              <a:rPr lang="en-US" sz="2800" dirty="0"/>
              <a:t>about </a:t>
            </a:r>
            <a:endParaRPr lang="sr-Latn-RS" sz="2800" dirty="0" smtClean="0"/>
          </a:p>
          <a:p>
            <a:pPr>
              <a:buNone/>
            </a:pPr>
            <a:r>
              <a:rPr lang="sr-Latn-RS" sz="2800" dirty="0"/>
              <a:t> </a:t>
            </a:r>
            <a:r>
              <a:rPr lang="sr-Latn-RS" sz="2800" dirty="0" smtClean="0"/>
              <a:t>      </a:t>
            </a:r>
            <a:r>
              <a:rPr lang="en-US" sz="2800" dirty="0" smtClean="0"/>
              <a:t>98</a:t>
            </a:r>
            <a:r>
              <a:rPr lang="en-US" sz="2800" dirty="0"/>
              <a:t>% </a:t>
            </a:r>
            <a:r>
              <a:rPr lang="en-US" sz="2800" dirty="0" smtClean="0"/>
              <a:t>to</a:t>
            </a:r>
            <a:r>
              <a:rPr lang="sr-Latn-RS" sz="2800" dirty="0" smtClean="0"/>
              <a:t> </a:t>
            </a:r>
            <a:r>
              <a:rPr lang="en-US" sz="2800" dirty="0" smtClean="0"/>
              <a:t>100</a:t>
            </a:r>
            <a:r>
              <a:rPr lang="en-US" sz="2800" dirty="0"/>
              <a:t>% </a:t>
            </a:r>
            <a:r>
              <a:rPr lang="en-US" sz="2800" dirty="0" smtClean="0"/>
              <a:t>o</a:t>
            </a:r>
            <a:r>
              <a:rPr lang="sr-Latn-RS" sz="2800" dirty="0" smtClean="0"/>
              <a:t>f</a:t>
            </a:r>
            <a:r>
              <a:rPr lang="en-US" sz="2800" dirty="0" smtClean="0"/>
              <a:t> </a:t>
            </a:r>
            <a:r>
              <a:rPr lang="sr-Latn-RS" sz="2800" dirty="0" smtClean="0"/>
              <a:t> fil</a:t>
            </a:r>
            <a:r>
              <a:rPr lang="en-US" sz="2800" dirty="0" err="1" smtClean="0"/>
              <a:t>tered</a:t>
            </a:r>
            <a:r>
              <a:rPr lang="en-US" sz="2800" dirty="0" smtClean="0"/>
              <a:t> </a:t>
            </a:r>
            <a:r>
              <a:rPr lang="en-US" sz="2800" dirty="0"/>
              <a:t>uric </a:t>
            </a:r>
            <a:r>
              <a:rPr lang="en-US" sz="2800" dirty="0" smtClean="0"/>
              <a:t>acid</a:t>
            </a:r>
            <a:endParaRPr lang="sr-Latn-RS" sz="2800" dirty="0" smtClean="0"/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sr-Latn-RS" sz="2800" dirty="0" smtClean="0"/>
              <a:t>   -</a:t>
            </a:r>
            <a:r>
              <a:rPr lang="en-US" sz="2800" dirty="0" smtClean="0"/>
              <a:t> </a:t>
            </a:r>
            <a:r>
              <a:rPr lang="en-US" sz="2800" dirty="0"/>
              <a:t>subsequent secretion </a:t>
            </a:r>
            <a:r>
              <a:rPr lang="en-US" sz="2800" dirty="0" smtClean="0"/>
              <a:t>o</a:t>
            </a:r>
            <a:r>
              <a:rPr lang="sr-Latn-RS" sz="2800" dirty="0" smtClean="0"/>
              <a:t>f</a:t>
            </a:r>
            <a:r>
              <a:rPr lang="en-US" sz="2800" dirty="0" smtClean="0"/>
              <a:t> </a:t>
            </a:r>
            <a:r>
              <a:rPr lang="en-US" sz="2800" dirty="0"/>
              <a:t>uric </a:t>
            </a:r>
            <a:r>
              <a:rPr lang="en-US" sz="2800" dirty="0" smtClean="0"/>
              <a:t>acid</a:t>
            </a:r>
            <a:r>
              <a:rPr lang="sr-Latn-RS" sz="2800" dirty="0" smtClean="0"/>
              <a:t> </a:t>
            </a:r>
            <a:r>
              <a:rPr lang="en-US" sz="2800" dirty="0" smtClean="0"/>
              <a:t>into </a:t>
            </a:r>
            <a:r>
              <a:rPr lang="en-US" sz="2800" dirty="0"/>
              <a:t>the </a:t>
            </a:r>
            <a:r>
              <a:rPr lang="sr-Latn-RS" sz="2800" dirty="0" smtClean="0"/>
              <a:t>l</a:t>
            </a:r>
            <a:r>
              <a:rPr lang="en-US" sz="2800" dirty="0" err="1" smtClean="0"/>
              <a:t>umen</a:t>
            </a:r>
            <a:r>
              <a:rPr lang="en-US" sz="2800" dirty="0" smtClean="0"/>
              <a:t> </a:t>
            </a:r>
            <a:r>
              <a:rPr lang="en-US" sz="2800" dirty="0"/>
              <a:t>in the </a:t>
            </a:r>
            <a:endParaRPr lang="sr-Latn-RS" sz="2800" dirty="0" smtClean="0"/>
          </a:p>
          <a:p>
            <a:pPr>
              <a:buNone/>
            </a:pPr>
            <a:r>
              <a:rPr lang="sr-Latn-RS" sz="2800" dirty="0"/>
              <a:t> </a:t>
            </a:r>
            <a:r>
              <a:rPr lang="sr-Latn-RS" sz="2800" dirty="0" smtClean="0"/>
              <a:t>      </a:t>
            </a:r>
            <a:r>
              <a:rPr lang="en-US" sz="2800" dirty="0" err="1" smtClean="0"/>
              <a:t>dista</a:t>
            </a:r>
            <a:r>
              <a:rPr lang="sr-Latn-RS" sz="2800" dirty="0" smtClean="0"/>
              <a:t>l</a:t>
            </a:r>
            <a:r>
              <a:rPr lang="en-US" sz="2800" dirty="0" smtClean="0"/>
              <a:t> </a:t>
            </a:r>
            <a:r>
              <a:rPr lang="en-US" sz="2800" dirty="0"/>
              <a:t>portion </a:t>
            </a:r>
            <a:r>
              <a:rPr lang="en-US" sz="2800" dirty="0" smtClean="0"/>
              <a:t>o</a:t>
            </a:r>
            <a:r>
              <a:rPr lang="sr-Latn-RS" sz="2800" dirty="0" smtClean="0"/>
              <a:t>f</a:t>
            </a:r>
            <a:r>
              <a:rPr lang="en-US" sz="2800" dirty="0" smtClean="0"/>
              <a:t> </a:t>
            </a:r>
            <a:r>
              <a:rPr lang="en-US" sz="2800" dirty="0"/>
              <a:t>the </a:t>
            </a:r>
            <a:r>
              <a:rPr lang="en-US" sz="2800" dirty="0" err="1"/>
              <a:t>proxima</a:t>
            </a:r>
            <a:r>
              <a:rPr lang="en-US" sz="2800" dirty="0"/>
              <a:t> </a:t>
            </a:r>
            <a:r>
              <a:rPr lang="en-US" sz="2800" dirty="0" err="1" smtClean="0"/>
              <a:t>tubu</a:t>
            </a:r>
            <a:r>
              <a:rPr lang="sr-Latn-RS" sz="2800" dirty="0" smtClean="0"/>
              <a:t>l</a:t>
            </a:r>
            <a:r>
              <a:rPr lang="sr-Latn-RS" sz="2800" dirty="0"/>
              <a:t>e</a:t>
            </a:r>
            <a:endParaRPr lang="en-US" sz="2800" dirty="0"/>
          </a:p>
          <a:p>
            <a:pPr>
              <a:buNone/>
            </a:pPr>
            <a:r>
              <a:rPr lang="sr-Latn-RS" sz="2800" dirty="0"/>
              <a:t> </a:t>
            </a:r>
            <a:r>
              <a:rPr lang="sr-Latn-RS" sz="2800" dirty="0" smtClean="0"/>
              <a:t>   - f</a:t>
            </a:r>
            <a:r>
              <a:rPr lang="en-US" sz="2800" dirty="0" err="1" smtClean="0"/>
              <a:t>urther</a:t>
            </a:r>
            <a:r>
              <a:rPr lang="en-US" sz="2800" dirty="0" smtClean="0"/>
              <a:t> </a:t>
            </a:r>
            <a:r>
              <a:rPr lang="en-US" sz="2800" dirty="0" err="1"/>
              <a:t>reabsorption</a:t>
            </a:r>
            <a:r>
              <a:rPr lang="en-US" sz="2800" dirty="0"/>
              <a:t> in the </a:t>
            </a:r>
            <a:r>
              <a:rPr lang="en-US" sz="2800" dirty="0" err="1" smtClean="0"/>
              <a:t>dista</a:t>
            </a:r>
            <a:r>
              <a:rPr lang="sr-Latn-RS" sz="2800" dirty="0" smtClean="0"/>
              <a:t>l</a:t>
            </a:r>
            <a:r>
              <a:rPr lang="en-US" sz="2800" dirty="0" smtClean="0"/>
              <a:t> </a:t>
            </a:r>
            <a:r>
              <a:rPr lang="en-US" sz="2800" dirty="0" err="1" smtClean="0"/>
              <a:t>tubu</a:t>
            </a:r>
            <a:r>
              <a:rPr lang="sr-Latn-RS" sz="2800" dirty="0" smtClean="0"/>
              <a:t>l</a:t>
            </a:r>
            <a:r>
              <a:rPr lang="en-US" sz="2800" dirty="0" smtClean="0"/>
              <a:t>e.</a:t>
            </a:r>
            <a:endParaRPr lang="sr-Latn-RS" sz="2800" dirty="0" smtClean="0"/>
          </a:p>
          <a:p>
            <a:r>
              <a:rPr lang="en-US" sz="2800" dirty="0" smtClean="0"/>
              <a:t> T</a:t>
            </a:r>
            <a:r>
              <a:rPr lang="sr-Latn-RS" sz="2800" dirty="0" smtClean="0"/>
              <a:t>h</a:t>
            </a:r>
            <a:r>
              <a:rPr lang="en-US" sz="2800" dirty="0" smtClean="0"/>
              <a:t>e </a:t>
            </a:r>
            <a:r>
              <a:rPr lang="en-US" sz="2800" dirty="0"/>
              <a:t>net </a:t>
            </a:r>
            <a:r>
              <a:rPr lang="en-US" sz="2800" dirty="0" smtClean="0"/>
              <a:t>urinary</a:t>
            </a:r>
            <a:r>
              <a:rPr lang="sr-Latn-RS" sz="2800" dirty="0" smtClean="0"/>
              <a:t> </a:t>
            </a:r>
            <a:r>
              <a:rPr lang="en-US" sz="2800" dirty="0" smtClean="0"/>
              <a:t>excretion o</a:t>
            </a:r>
            <a:r>
              <a:rPr lang="sr-Latn-RS" sz="2800" dirty="0" smtClean="0"/>
              <a:t>f</a:t>
            </a:r>
            <a:r>
              <a:rPr lang="en-US" sz="2800" dirty="0" smtClean="0"/>
              <a:t> </a:t>
            </a:r>
            <a:r>
              <a:rPr lang="en-US" sz="2800" dirty="0"/>
              <a:t>uric acid is 6% to 12% </a:t>
            </a:r>
            <a:r>
              <a:rPr lang="en-US" sz="2800" dirty="0" smtClean="0"/>
              <a:t>o</a:t>
            </a:r>
            <a:r>
              <a:rPr lang="sr-Latn-RS" sz="2800" dirty="0" smtClean="0"/>
              <a:t>f</a:t>
            </a:r>
            <a:r>
              <a:rPr lang="en-US" sz="2800" dirty="0" smtClean="0"/>
              <a:t> the</a:t>
            </a:r>
            <a:endParaRPr lang="sr-Latn-RS" sz="2800" dirty="0" smtClean="0"/>
          </a:p>
          <a:p>
            <a:pPr>
              <a:buNone/>
            </a:pPr>
            <a:r>
              <a:rPr lang="sr-Latn-RS" sz="2800" dirty="0"/>
              <a:t> </a:t>
            </a:r>
            <a:r>
              <a:rPr lang="sr-Latn-RS" sz="2800" dirty="0" smtClean="0"/>
              <a:t>     </a:t>
            </a:r>
            <a:r>
              <a:rPr lang="en-US" sz="2800" dirty="0" smtClean="0"/>
              <a:t>amount </a:t>
            </a:r>
            <a:r>
              <a:rPr lang="sr-Latn-RS" sz="2800" dirty="0" smtClean="0"/>
              <a:t>fi</a:t>
            </a:r>
            <a:r>
              <a:rPr lang="en-US" sz="2800" dirty="0" err="1" smtClean="0"/>
              <a:t>tered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 descr="fi22p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610174" y="0"/>
            <a:ext cx="2533826" cy="155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Causes of </a:t>
            </a:r>
            <a:r>
              <a:rPr lang="sr-Latn-R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yperuricemia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5429288"/>
          </a:xfrm>
        </p:spPr>
        <p:txBody>
          <a:bodyPr>
            <a:normAutofit fontScale="77500" lnSpcReduction="20000"/>
          </a:bodyPr>
          <a:lstStyle/>
          <a:p>
            <a:r>
              <a:rPr lang="en-US" sz="3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Formation</a:t>
            </a:r>
            <a:endParaRPr lang="en-US" sz="37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</a:t>
            </a:r>
            <a:endParaRPr lang="en-US" sz="3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Idiopathic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Inherited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metabolic disorders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</a:t>
            </a:r>
            <a:endParaRPr lang="en-US" sz="3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Excess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dietary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purine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intake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Increased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nucleic acid turnover (e.g., leukemia,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myeloma,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radiotherapy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chemotherapy, trauma)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Psoriasis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Altered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ATP metabolism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Tissue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hypoxia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Preeclam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psia</a:t>
            </a:r>
            <a:endParaRPr lang="sr-Latn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    -  Alcohol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Causes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hyperuricemia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Decreased Excretion</a:t>
            </a:r>
            <a:endParaRPr lang="en-U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</a:t>
            </a:r>
            <a:endParaRPr lang="en-US" sz="2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-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Idiopathic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</a:t>
            </a:r>
            <a:endParaRPr lang="en-US" sz="2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Acute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or chronic kidney disease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Increased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renal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reabsorption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Reduced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secretion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Lead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poisoning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Preeclampsia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Organic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acids (e.g., lactate,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acetoacetate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Salicylate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(low doses)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Thiazide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diuretics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Usefull links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Tietz Fundamentals of clinical chemistry and molecular diagnostics</a:t>
            </a:r>
            <a:endParaRPr lang="sr-Latn-R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800" smtClean="0">
                <a:latin typeface="Arial" panose="020B0604020202020204" pitchFamily="34" charset="0"/>
                <a:cs typeface="Arial" panose="020B0604020202020204" pitchFamily="34" charset="0"/>
              </a:rPr>
              <a:t>Lippincott:</a:t>
            </a:r>
            <a:r>
              <a:rPr lang="sr-Latn-RS" sz="28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800" smtClean="0">
                <a:latin typeface="Arial" panose="020B0604020202020204" pitchFamily="34" charset="0"/>
                <a:cs typeface="Arial" panose="020B0604020202020204" pitchFamily="34" charset="0"/>
              </a:rPr>
              <a:t>Illustrated Reviews: Biochemistry</a:t>
            </a:r>
            <a:endParaRPr lang="sr-Latn-RS" sz="28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28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5716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Hypoglycemia </a:t>
            </a:r>
            <a:r>
              <a:rPr lang="en-US" sz="3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sr-Latn-R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3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eonates</a:t>
            </a:r>
            <a:r>
              <a:rPr lang="en-U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sr-Latn-RS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3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nfants</a:t>
            </a:r>
            <a:endParaRPr lang="sr-Cyrl-RS" sz="3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Neonata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b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ucose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concentrations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much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ower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than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those 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(1.93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mmo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/L)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- 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ec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short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 a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birth when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iver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ycogen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stores are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ep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more common causes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hypog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ycemia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neonata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 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perio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inc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prematurity</a:t>
            </a:r>
            <a:endParaRPr lang="sr-Latn-R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materna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iabetes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gestationa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 d</a:t>
            </a:r>
            <a:r>
              <a:rPr lang="pt-BR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iabetes me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</a:t>
            </a:r>
            <a:r>
              <a:rPr lang="pt-BR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itus </a:t>
            </a:r>
            <a:r>
              <a:rPr lang="pt-BR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(GDM</a:t>
            </a:r>
            <a:r>
              <a:rPr lang="pt-BR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Latn-R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materna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pt-BR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toxemia</a:t>
            </a:r>
            <a:endParaRPr lang="sr-Cyrl-R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Fasting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ypoglycemia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sr-Latn-R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dults</a:t>
            </a:r>
            <a:endParaRPr lang="sr-Cyrl-R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357298"/>
            <a:ext cx="8929718" cy="4525963"/>
          </a:xfrm>
        </p:spPr>
        <p:txBody>
          <a:bodyPr>
            <a:noAutofit/>
          </a:bodyPr>
          <a:lstStyle/>
          <a:p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Hypog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ycemia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res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f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rom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ecrease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rate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hepatic g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ucose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uction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increase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rate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Latn-R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ucose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use</a:t>
            </a:r>
            <a:endParaRPr lang="sr-Latn-RS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Drugs are the most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preva</a:t>
            </a:r>
            <a:r>
              <a:rPr lang="sr-Latn-R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many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 use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 drugs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inc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proprano</a:t>
            </a:r>
            <a:r>
              <a:rPr lang="sr-Latn-R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l,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icy</a:t>
            </a: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ates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isopyrami</a:t>
            </a: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it-IT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</a:t>
            </a: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it-IT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uce</a:t>
            </a:r>
            <a:r>
              <a:rPr lang="sr-Latn-R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hypog</a:t>
            </a:r>
            <a:r>
              <a:rPr lang="sr-Latn-R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it-IT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ycemia</a:t>
            </a:r>
            <a:endParaRPr lang="sr-Latn-RS" sz="2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Ora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hypog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ycemic agents,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have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ong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ha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lf-l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ives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most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requent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cause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rug-in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uce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hypog</a:t>
            </a:r>
            <a:r>
              <a:rPr 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lycemia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26614</Words>
  <Application>WPS Presentation</Application>
  <PresentationFormat>On-screen Show (4:3)</PresentationFormat>
  <Paragraphs>823</Paragraphs>
  <Slides>73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73</vt:i4>
      </vt:variant>
    </vt:vector>
  </HeadingPairs>
  <TitlesOfParts>
    <vt:vector size="81" baseType="lpstr">
      <vt:lpstr>Arial</vt:lpstr>
      <vt:lpstr>SimSun</vt:lpstr>
      <vt:lpstr>Wingdings</vt:lpstr>
      <vt:lpstr>Times New Roman</vt:lpstr>
      <vt:lpstr>Microsoft YaHei</vt:lpstr>
      <vt:lpstr>Arial Unicode MS</vt:lpstr>
      <vt:lpstr>Calibri</vt:lpstr>
      <vt:lpstr>Office Theme</vt:lpstr>
      <vt:lpstr>CLINICAL AND LABORATORY INTERPRETATIONS OF BIOCHEMICAL PARAMETERS</vt:lpstr>
      <vt:lpstr>Glucose</vt:lpstr>
      <vt:lpstr>Regulation of blood glucose concentration</vt:lpstr>
      <vt:lpstr>Hypoglycemia</vt:lpstr>
      <vt:lpstr>Hypoglicemia - symptoms</vt:lpstr>
      <vt:lpstr>Hypoglicemia</vt:lpstr>
      <vt:lpstr>Hypoglicemia</vt:lpstr>
      <vt:lpstr>Hypoglycemia in neonates and infants</vt:lpstr>
      <vt:lpstr>Fasting hypoglycemia in adults</vt:lpstr>
      <vt:lpstr>Causes of hypoglycemia</vt:lpstr>
      <vt:lpstr>Postprandial hypoglycemia</vt:lpstr>
      <vt:lpstr>Hypoglicemia- laboratory tests</vt:lpstr>
      <vt:lpstr>Diabetes mellitus</vt:lpstr>
      <vt:lpstr>Classification of diabetes mellitus </vt:lpstr>
      <vt:lpstr>Diabetes mellitus type  I </vt:lpstr>
      <vt:lpstr>Diabetes mellitus type  II </vt:lpstr>
      <vt:lpstr>Impaired glucose tolerance (IGT)</vt:lpstr>
      <vt:lpstr>Criteria for the diagnosis of diabetes mellitus </vt:lpstr>
      <vt:lpstr>Laboratory tests in diabetes mellitus</vt:lpstr>
      <vt:lpstr>Oral glucose tolerance test - OGTT</vt:lpstr>
      <vt:lpstr>Oral glucose tolerance test - OGTT</vt:lpstr>
      <vt:lpstr>HbA1c</vt:lpstr>
      <vt:lpstr>HbA1c</vt:lpstr>
      <vt:lpstr>Plasma proteins - general functions</vt:lpstr>
      <vt:lpstr>Plasma proteins</vt:lpstr>
      <vt:lpstr>Plasma proteins</vt:lpstr>
      <vt:lpstr>Acute phase response (APR)</vt:lpstr>
      <vt:lpstr>APPs</vt:lpstr>
      <vt:lpstr>Plasma proteins</vt:lpstr>
      <vt:lpstr>Hypoproteinemia</vt:lpstr>
      <vt:lpstr>Hyperproteinemia</vt:lpstr>
      <vt:lpstr>Albumin</vt:lpstr>
      <vt:lpstr>Albumin</vt:lpstr>
      <vt:lpstr>Albumin</vt:lpstr>
      <vt:lpstr>Hypoalbuminemia – accompanied by the appearance of edema</vt:lpstr>
      <vt:lpstr>Hypoalbuminemia</vt:lpstr>
      <vt:lpstr>Hyperalbuminemia</vt:lpstr>
      <vt:lpstr>C-reactive protein (CRP) </vt:lpstr>
      <vt:lpstr>C-reactive protein</vt:lpstr>
      <vt:lpstr>C-reactive protein - function</vt:lpstr>
      <vt:lpstr>CRP- clinical significance </vt:lpstr>
      <vt:lpstr>Urinary proteins</vt:lpstr>
      <vt:lpstr>Four basic causes of increase urinary protein excretion (proteinuria) are known:</vt:lpstr>
      <vt:lpstr>Glomerular proteinuria</vt:lpstr>
      <vt:lpstr>Proteinuria – laboratory tests</vt:lpstr>
      <vt:lpstr>Glomerular proteinuria</vt:lpstr>
      <vt:lpstr>Functional proteinuria</vt:lpstr>
      <vt:lpstr>Functional proteinuria</vt:lpstr>
      <vt:lpstr>Tubular Proteinuria</vt:lpstr>
      <vt:lpstr>Overload proteinuria</vt:lpstr>
      <vt:lpstr>Postrenal proteinuria</vt:lpstr>
      <vt:lpstr>Haptoglobin (Hp)</vt:lpstr>
      <vt:lpstr>Hp - Clinical significance</vt:lpstr>
      <vt:lpstr>Transferrin</vt:lpstr>
      <vt:lpstr>Transferrin -Biochemistry and Function </vt:lpstr>
      <vt:lpstr>Transferrin- Clinical significance</vt:lpstr>
      <vt:lpstr>Transferrin- clinical significance</vt:lpstr>
      <vt:lpstr>Fibrinogen</vt:lpstr>
      <vt:lpstr>Fibrinogen - clinical significance</vt:lpstr>
      <vt:lpstr>Urea</vt:lpstr>
      <vt:lpstr>Urea</vt:lpstr>
      <vt:lpstr>Urea</vt:lpstr>
      <vt:lpstr>Urea</vt:lpstr>
      <vt:lpstr>Urea</vt:lpstr>
      <vt:lpstr>Uremia</vt:lpstr>
      <vt:lpstr>Uremia</vt:lpstr>
      <vt:lpstr>Creatine and creatinine</vt:lpstr>
      <vt:lpstr>Creatine</vt:lpstr>
      <vt:lpstr>Creatinine clearance</vt:lpstr>
      <vt:lpstr>Uric acid</vt:lpstr>
      <vt:lpstr>Causes of hyperuricemia</vt:lpstr>
      <vt:lpstr>Causes of hyperuricemia</vt:lpstr>
      <vt:lpstr>Usefull links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AND LABORATORY INTERPRETATIONS OF BIOCHEMICAL PARAMETERS</dc:title>
  <dc:creator>Author</dc:creator>
  <cp:lastModifiedBy>Boki</cp:lastModifiedBy>
  <cp:revision>56</cp:revision>
  <dcterms:created xsi:type="dcterms:W3CDTF">2023-09-02T11:05:00Z</dcterms:created>
  <dcterms:modified xsi:type="dcterms:W3CDTF">2023-09-10T06:02:38Z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549F64DFCFDA4B62AF42A72BE5C4AD25</vt:lpwstr>
  </property>
  <property fmtid="{D5CDD505-2E9C-101B-9397-08002B2CF9AE}" pid="3" name="KSOProductBuildVer">
    <vt:lpwstr>1033-11.2.0.11537</vt:lpwstr>
  </property>
</Properties>
</file>